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65" r:id="rId4"/>
    <p:sldId id="262" r:id="rId5"/>
    <p:sldId id="266" r:id="rId6"/>
    <p:sldId id="258" r:id="rId7"/>
    <p:sldId id="259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8"/>
    <a:srgbClr val="FFCC66"/>
    <a:srgbClr val="00244C"/>
    <a:srgbClr val="FFFF66"/>
    <a:srgbClr val="00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-ADMIN\LJCusers$\dbui23\Reports\2015-16%20to%202018-19%20ECHS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8"/>
          <c:order val="8"/>
          <c:tx>
            <c:strRef>
              <c:f>'ECHS IGETC Success'!$J$1</c:f>
              <c:strCache>
                <c:ptCount val="1"/>
                <c:pt idx="0">
                  <c:v>CCC 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p3d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dLbl>
              <c:idx val="6"/>
              <c:layout>
                <c:manualLayout>
                  <c:x val="1.6103059581319861E-3"/>
                  <c:y val="-8.7535014005602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E4-44F4-B010-CF93AC0944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'ECHS IGETC Success'!$A$2:$A$13</c:f>
              <c:strCache>
                <c:ptCount val="12"/>
                <c:pt idx="0">
                  <c:v>ANTH C100</c:v>
                </c:pt>
                <c:pt idx="1">
                  <c:v>CMST C110</c:v>
                </c:pt>
                <c:pt idx="2">
                  <c:v>HUM C135</c:v>
                </c:pt>
                <c:pt idx="3">
                  <c:v>MATH C120</c:v>
                </c:pt>
                <c:pt idx="4">
                  <c:v>MATH C160</c:v>
                </c:pt>
                <c:pt idx="5">
                  <c:v>MATH C170</c:v>
                </c:pt>
                <c:pt idx="6">
                  <c:v>MCOM C100</c:v>
                </c:pt>
                <c:pt idx="7">
                  <c:v>MUS C139</c:v>
                </c:pt>
                <c:pt idx="8">
                  <c:v>PSYC C100</c:v>
                </c:pt>
                <c:pt idx="9">
                  <c:v>SPAN C185</c:v>
                </c:pt>
                <c:pt idx="10">
                  <c:v>SPAN C280</c:v>
                </c:pt>
                <c:pt idx="11">
                  <c:v>THEA C100</c:v>
                </c:pt>
              </c:strCache>
            </c:strRef>
          </c:cat>
          <c:val>
            <c:numRef>
              <c:f>'ECHS IGETC Success'!$J$2:$J$13</c:f>
              <c:numCache>
                <c:formatCode>0.0%</c:formatCode>
                <c:ptCount val="12"/>
                <c:pt idx="0">
                  <c:v>0.72297297297297303</c:v>
                </c:pt>
                <c:pt idx="1">
                  <c:v>0.82911392405063289</c:v>
                </c:pt>
                <c:pt idx="2">
                  <c:v>0.76470588235294112</c:v>
                </c:pt>
                <c:pt idx="3">
                  <c:v>0.47701149425287354</c:v>
                </c:pt>
                <c:pt idx="4">
                  <c:v>0.55888429752066116</c:v>
                </c:pt>
                <c:pt idx="5">
                  <c:v>0.58536585365853655</c:v>
                </c:pt>
                <c:pt idx="6">
                  <c:v>0.77435897435897438</c:v>
                </c:pt>
                <c:pt idx="7">
                  <c:v>0.91129032258064513</c:v>
                </c:pt>
                <c:pt idx="8">
                  <c:v>0.74002954209748895</c:v>
                </c:pt>
                <c:pt idx="9">
                  <c:v>0.77310924369747902</c:v>
                </c:pt>
                <c:pt idx="11">
                  <c:v>0.80645161290322576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1E-477B-93A5-46B371090E3C}"/>
            </c:ext>
          </c:extLst>
        </c:ser>
        <c:ser>
          <c:idx val="9"/>
          <c:order val="9"/>
          <c:tx>
            <c:strRef>
              <c:f>'ECHS IGETC Success'!$K$1</c:f>
              <c:strCache>
                <c:ptCount val="1"/>
                <c:pt idx="0">
                  <c:v>ECHS</c:v>
                </c:pt>
              </c:strCache>
            </c:strRef>
          </c:tx>
          <c:spPr>
            <a:solidFill>
              <a:srgbClr val="003268"/>
            </a:solidFill>
            <a:ln>
              <a:solidFill>
                <a:schemeClr val="bg2"/>
              </a:solidFill>
            </a:ln>
            <a:effectLst/>
            <a:sp3d>
              <a:contourClr>
                <a:schemeClr val="bg2"/>
              </a:contourClr>
            </a:sp3d>
          </c:spPr>
          <c:invertIfNegative val="0"/>
          <c:dLbls>
            <c:dLbl>
              <c:idx val="6"/>
              <c:layout>
                <c:manualLayout>
                  <c:x val="0"/>
                  <c:y val="-1.7507002801120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E4-44F4-B010-CF93AC0944F5}"/>
                </c:ext>
              </c:extLst>
            </c:dLbl>
            <c:dLbl>
              <c:idx val="7"/>
              <c:layout>
                <c:manualLayout>
                  <c:x val="1.3615146618333381E-2"/>
                  <c:y val="-2.568125078610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1E-477B-93A5-46B371090E3C}"/>
                </c:ext>
              </c:extLst>
            </c:dLbl>
            <c:dLbl>
              <c:idx val="11"/>
              <c:layout>
                <c:manualLayout>
                  <c:x val="4.830917874396135E-3"/>
                  <c:y val="-2.3342670401493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E4-44F4-B010-CF93AC0944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'ECHS IGETC Success'!$A$2:$A$13</c:f>
              <c:strCache>
                <c:ptCount val="12"/>
                <c:pt idx="0">
                  <c:v>ANTH C100</c:v>
                </c:pt>
                <c:pt idx="1">
                  <c:v>CMST C110</c:v>
                </c:pt>
                <c:pt idx="2">
                  <c:v>HUM C135</c:v>
                </c:pt>
                <c:pt idx="3">
                  <c:v>MATH C120</c:v>
                </c:pt>
                <c:pt idx="4">
                  <c:v>MATH C160</c:v>
                </c:pt>
                <c:pt idx="5">
                  <c:v>MATH C170</c:v>
                </c:pt>
                <c:pt idx="6">
                  <c:v>MCOM C100</c:v>
                </c:pt>
                <c:pt idx="7">
                  <c:v>MUS C139</c:v>
                </c:pt>
                <c:pt idx="8">
                  <c:v>PSYC C100</c:v>
                </c:pt>
                <c:pt idx="9">
                  <c:v>SPAN C185</c:v>
                </c:pt>
                <c:pt idx="10">
                  <c:v>SPAN C280</c:v>
                </c:pt>
                <c:pt idx="11">
                  <c:v>THEA C100</c:v>
                </c:pt>
              </c:strCache>
            </c:strRef>
          </c:cat>
          <c:val>
            <c:numRef>
              <c:f>'ECHS IGETC Success'!$K$2:$K$13</c:f>
              <c:numCache>
                <c:formatCode>0.0%</c:formatCode>
                <c:ptCount val="12"/>
                <c:pt idx="0">
                  <c:v>0.92307692307692313</c:v>
                </c:pt>
                <c:pt idx="1">
                  <c:v>0.94871794871794868</c:v>
                </c:pt>
                <c:pt idx="2">
                  <c:v>0.97058823529411764</c:v>
                </c:pt>
                <c:pt idx="3">
                  <c:v>0.78431372549019607</c:v>
                </c:pt>
                <c:pt idx="4">
                  <c:v>0.81632653061224492</c:v>
                </c:pt>
                <c:pt idx="5">
                  <c:v>0.76923076923076927</c:v>
                </c:pt>
                <c:pt idx="6">
                  <c:v>0.81481481481481477</c:v>
                </c:pt>
                <c:pt idx="7">
                  <c:v>0.91847826086956519</c:v>
                </c:pt>
                <c:pt idx="8">
                  <c:v>0.79894179894179895</c:v>
                </c:pt>
                <c:pt idx="9">
                  <c:v>0.89523809523809528</c:v>
                </c:pt>
                <c:pt idx="10">
                  <c:v>0.96470588235294119</c:v>
                </c:pt>
                <c:pt idx="11">
                  <c:v>0.83333333333333337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1E-477B-93A5-46B371090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6901272"/>
        <c:axId val="826904224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'ECHS IGETC Success'!$B$1</c15:sqref>
                        </c15:formulaRef>
                      </c:ext>
                    </c:extLst>
                    <c:strCache>
                      <c:ptCount val="1"/>
                      <c:pt idx="0">
                        <c:v>201523</c:v>
                      </c:pt>
                    </c:strCache>
                  </c:strRef>
                </c:tx>
                <c:spPr>
                  <a:solidFill>
                    <a:schemeClr val="accent1">
                      <a:shade val="42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'ECHS IGETC Success'!$A$2:$A$13</c15:sqref>
                        </c15:formulaRef>
                      </c:ext>
                    </c:extLst>
                    <c:strCache>
                      <c:ptCount val="12"/>
                      <c:pt idx="0">
                        <c:v>ANTH C100</c:v>
                      </c:pt>
                      <c:pt idx="1">
                        <c:v>CMST C110</c:v>
                      </c:pt>
                      <c:pt idx="2">
                        <c:v>HUM C135</c:v>
                      </c:pt>
                      <c:pt idx="3">
                        <c:v>MATH C120</c:v>
                      </c:pt>
                      <c:pt idx="4">
                        <c:v>MATH C160</c:v>
                      </c:pt>
                      <c:pt idx="5">
                        <c:v>MATH C170</c:v>
                      </c:pt>
                      <c:pt idx="6">
                        <c:v>MCOM C100</c:v>
                      </c:pt>
                      <c:pt idx="7">
                        <c:v>MUS C139</c:v>
                      </c:pt>
                      <c:pt idx="8">
                        <c:v>PSYC C100</c:v>
                      </c:pt>
                      <c:pt idx="9">
                        <c:v>SPAN C185</c:v>
                      </c:pt>
                      <c:pt idx="10">
                        <c:v>SPAN C280</c:v>
                      </c:pt>
                      <c:pt idx="11">
                        <c:v>THEA C100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'ECHS IGETC Success'!$B$2:$B$13</c15:sqref>
                        </c15:formulaRef>
                      </c:ext>
                    </c:extLst>
                    <c:numCache>
                      <c:formatCode>0.0%</c:formatCode>
                      <c:ptCount val="12"/>
                      <c:pt idx="0">
                        <c:v>0.95454545454545459</c:v>
                      </c:pt>
                      <c:pt idx="1">
                        <c:v>0.93548387096774188</c:v>
                      </c:pt>
                      <c:pt idx="4">
                        <c:v>0.57894736842105265</c:v>
                      </c:pt>
                      <c:pt idx="6">
                        <c:v>0.7</c:v>
                      </c:pt>
                      <c:pt idx="7">
                        <c:v>0.93103448275862066</c:v>
                      </c:pt>
                      <c:pt idx="8">
                        <c:v>0.88</c:v>
                      </c:pt>
                      <c:pt idx="9">
                        <c:v>0.77922077922077926</c:v>
                      </c:pt>
                      <c:pt idx="10">
                        <c:v>0.90909090909090906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9C1E-477B-93A5-46B371090E3C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Success'!$C$1</c15:sqref>
                        </c15:formulaRef>
                      </c:ext>
                    </c:extLst>
                    <c:strCache>
                      <c:ptCount val="1"/>
                      <c:pt idx="0">
                        <c:v>201533</c:v>
                      </c:pt>
                    </c:strCache>
                  </c:strRef>
                </c:tx>
                <c:spPr>
                  <a:solidFill>
                    <a:schemeClr val="accent1">
                      <a:shade val="55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Success'!$A$2:$A$13</c15:sqref>
                        </c15:formulaRef>
                      </c:ext>
                    </c:extLst>
                    <c:strCache>
                      <c:ptCount val="12"/>
                      <c:pt idx="0">
                        <c:v>ANTH C100</c:v>
                      </c:pt>
                      <c:pt idx="1">
                        <c:v>CMST C110</c:v>
                      </c:pt>
                      <c:pt idx="2">
                        <c:v>HUM C135</c:v>
                      </c:pt>
                      <c:pt idx="3">
                        <c:v>MATH C120</c:v>
                      </c:pt>
                      <c:pt idx="4">
                        <c:v>MATH C160</c:v>
                      </c:pt>
                      <c:pt idx="5">
                        <c:v>MATH C170</c:v>
                      </c:pt>
                      <c:pt idx="6">
                        <c:v>MCOM C100</c:v>
                      </c:pt>
                      <c:pt idx="7">
                        <c:v>MUS C139</c:v>
                      </c:pt>
                      <c:pt idx="8">
                        <c:v>PSYC C100</c:v>
                      </c:pt>
                      <c:pt idx="9">
                        <c:v>SPAN C185</c:v>
                      </c:pt>
                      <c:pt idx="10">
                        <c:v>SPAN C280</c:v>
                      </c:pt>
                      <c:pt idx="11">
                        <c:v>THEA C100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Success'!$C$2:$C$13</c15:sqref>
                        </c15:formulaRef>
                      </c:ext>
                    </c:extLst>
                    <c:numCache>
                      <c:formatCode>0.0%</c:formatCode>
                      <c:ptCount val="12"/>
                      <c:pt idx="0">
                        <c:v>0.96296296296296291</c:v>
                      </c:pt>
                      <c:pt idx="1">
                        <c:v>0.93333333333333335</c:v>
                      </c:pt>
                      <c:pt idx="2">
                        <c:v>0.86956521739130432</c:v>
                      </c:pt>
                      <c:pt idx="7">
                        <c:v>0.7857142857142857</c:v>
                      </c:pt>
                      <c:pt idx="8">
                        <c:v>0.86956521739130432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C1E-477B-93A5-46B371090E3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Success'!$D$1</c15:sqref>
                        </c15:formulaRef>
                      </c:ext>
                    </c:extLst>
                    <c:strCache>
                      <c:ptCount val="1"/>
                      <c:pt idx="0">
                        <c:v>201623</c:v>
                      </c:pt>
                    </c:strCache>
                  </c:strRef>
                </c:tx>
                <c:spPr>
                  <a:solidFill>
                    <a:schemeClr val="accent1">
                      <a:shade val="68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Success'!$A$2:$A$13</c15:sqref>
                        </c15:formulaRef>
                      </c:ext>
                    </c:extLst>
                    <c:strCache>
                      <c:ptCount val="12"/>
                      <c:pt idx="0">
                        <c:v>ANTH C100</c:v>
                      </c:pt>
                      <c:pt idx="1">
                        <c:v>CMST C110</c:v>
                      </c:pt>
                      <c:pt idx="2">
                        <c:v>HUM C135</c:v>
                      </c:pt>
                      <c:pt idx="3">
                        <c:v>MATH C120</c:v>
                      </c:pt>
                      <c:pt idx="4">
                        <c:v>MATH C160</c:v>
                      </c:pt>
                      <c:pt idx="5">
                        <c:v>MATH C170</c:v>
                      </c:pt>
                      <c:pt idx="6">
                        <c:v>MCOM C100</c:v>
                      </c:pt>
                      <c:pt idx="7">
                        <c:v>MUS C139</c:v>
                      </c:pt>
                      <c:pt idx="8">
                        <c:v>PSYC C100</c:v>
                      </c:pt>
                      <c:pt idx="9">
                        <c:v>SPAN C185</c:v>
                      </c:pt>
                      <c:pt idx="10">
                        <c:v>SPAN C280</c:v>
                      </c:pt>
                      <c:pt idx="11">
                        <c:v>THEA C100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Success'!$D$2:$D$13</c15:sqref>
                        </c15:formulaRef>
                      </c:ext>
                    </c:extLst>
                    <c:numCache>
                      <c:formatCode>0.0%</c:formatCode>
                      <c:ptCount val="12"/>
                      <c:pt idx="0">
                        <c:v>0.96153846153846156</c:v>
                      </c:pt>
                      <c:pt idx="1">
                        <c:v>0.95238095238095233</c:v>
                      </c:pt>
                      <c:pt idx="2">
                        <c:v>1</c:v>
                      </c:pt>
                      <c:pt idx="6">
                        <c:v>0.92592592592592593</c:v>
                      </c:pt>
                      <c:pt idx="7">
                        <c:v>0.89189189189189189</c:v>
                      </c:pt>
                      <c:pt idx="8">
                        <c:v>0.82608695652173914</c:v>
                      </c:pt>
                      <c:pt idx="9">
                        <c:v>0.97619047619047616</c:v>
                      </c:pt>
                      <c:pt idx="1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C1E-477B-93A5-46B371090E3C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Success'!$E$1</c15:sqref>
                        </c15:formulaRef>
                      </c:ext>
                    </c:extLst>
                    <c:strCache>
                      <c:ptCount val="1"/>
                      <c:pt idx="0">
                        <c:v>201633</c:v>
                      </c:pt>
                    </c:strCache>
                  </c:strRef>
                </c:tx>
                <c:spPr>
                  <a:solidFill>
                    <a:schemeClr val="accent1">
                      <a:shade val="8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Success'!$A$2:$A$13</c15:sqref>
                        </c15:formulaRef>
                      </c:ext>
                    </c:extLst>
                    <c:strCache>
                      <c:ptCount val="12"/>
                      <c:pt idx="0">
                        <c:v>ANTH C100</c:v>
                      </c:pt>
                      <c:pt idx="1">
                        <c:v>CMST C110</c:v>
                      </c:pt>
                      <c:pt idx="2">
                        <c:v>HUM C135</c:v>
                      </c:pt>
                      <c:pt idx="3">
                        <c:v>MATH C120</c:v>
                      </c:pt>
                      <c:pt idx="4">
                        <c:v>MATH C160</c:v>
                      </c:pt>
                      <c:pt idx="5">
                        <c:v>MATH C170</c:v>
                      </c:pt>
                      <c:pt idx="6">
                        <c:v>MCOM C100</c:v>
                      </c:pt>
                      <c:pt idx="7">
                        <c:v>MUS C139</c:v>
                      </c:pt>
                      <c:pt idx="8">
                        <c:v>PSYC C100</c:v>
                      </c:pt>
                      <c:pt idx="9">
                        <c:v>SPAN C185</c:v>
                      </c:pt>
                      <c:pt idx="10">
                        <c:v>SPAN C280</c:v>
                      </c:pt>
                      <c:pt idx="11">
                        <c:v>THEA C100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Success'!$E$2:$E$13</c15:sqref>
                        </c15:formulaRef>
                      </c:ext>
                    </c:extLst>
                    <c:numCache>
                      <c:formatCode>0.0%</c:formatCode>
                      <c:ptCount val="12"/>
                      <c:pt idx="0">
                        <c:v>0.85</c:v>
                      </c:pt>
                      <c:pt idx="1">
                        <c:v>0.94871794871794868</c:v>
                      </c:pt>
                      <c:pt idx="2">
                        <c:v>1</c:v>
                      </c:pt>
                      <c:pt idx="6">
                        <c:v>0.85185185185185186</c:v>
                      </c:pt>
                      <c:pt idx="7">
                        <c:v>0.94736842105263153</c:v>
                      </c:pt>
                      <c:pt idx="8">
                        <c:v>0.84210526315789469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C1E-477B-93A5-46B371090E3C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Success'!$F$1</c15:sqref>
                        </c15:formulaRef>
                      </c:ext>
                    </c:extLst>
                    <c:strCache>
                      <c:ptCount val="1"/>
                      <c:pt idx="0">
                        <c:v>201723</c:v>
                      </c:pt>
                    </c:strCache>
                  </c:strRef>
                </c:tx>
                <c:spPr>
                  <a:solidFill>
                    <a:schemeClr val="accent1">
                      <a:shade val="93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Success'!$A$2:$A$13</c15:sqref>
                        </c15:formulaRef>
                      </c:ext>
                    </c:extLst>
                    <c:strCache>
                      <c:ptCount val="12"/>
                      <c:pt idx="0">
                        <c:v>ANTH C100</c:v>
                      </c:pt>
                      <c:pt idx="1">
                        <c:v>CMST C110</c:v>
                      </c:pt>
                      <c:pt idx="2">
                        <c:v>HUM C135</c:v>
                      </c:pt>
                      <c:pt idx="3">
                        <c:v>MATH C120</c:v>
                      </c:pt>
                      <c:pt idx="4">
                        <c:v>MATH C160</c:v>
                      </c:pt>
                      <c:pt idx="5">
                        <c:v>MATH C170</c:v>
                      </c:pt>
                      <c:pt idx="6">
                        <c:v>MCOM C100</c:v>
                      </c:pt>
                      <c:pt idx="7">
                        <c:v>MUS C139</c:v>
                      </c:pt>
                      <c:pt idx="8">
                        <c:v>PSYC C100</c:v>
                      </c:pt>
                      <c:pt idx="9">
                        <c:v>SPAN C185</c:v>
                      </c:pt>
                      <c:pt idx="10">
                        <c:v>SPAN C280</c:v>
                      </c:pt>
                      <c:pt idx="11">
                        <c:v>THEA C100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Success'!$F$2:$F$13</c15:sqref>
                        </c15:formulaRef>
                      </c:ext>
                    </c:extLst>
                    <c:numCache>
                      <c:formatCode>0.0%</c:formatCode>
                      <c:ptCount val="12"/>
                      <c:pt idx="0">
                        <c:v>0.96296296296296291</c:v>
                      </c:pt>
                      <c:pt idx="1">
                        <c:v>0.94117647058823528</c:v>
                      </c:pt>
                      <c:pt idx="2">
                        <c:v>0.95454545454545459</c:v>
                      </c:pt>
                      <c:pt idx="3">
                        <c:v>0.76</c:v>
                      </c:pt>
                      <c:pt idx="4">
                        <c:v>1</c:v>
                      </c:pt>
                      <c:pt idx="6">
                        <c:v>0.83333333333333337</c:v>
                      </c:pt>
                      <c:pt idx="7">
                        <c:v>1</c:v>
                      </c:pt>
                      <c:pt idx="8">
                        <c:v>0.8</c:v>
                      </c:pt>
                      <c:pt idx="9">
                        <c:v>0.97560975609756095</c:v>
                      </c:pt>
                      <c:pt idx="1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C1E-477B-93A5-46B371090E3C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Success'!$G$1</c15:sqref>
                        </c15:formulaRef>
                      </c:ext>
                    </c:extLst>
                    <c:strCache>
                      <c:ptCount val="1"/>
                      <c:pt idx="0">
                        <c:v>201733</c:v>
                      </c:pt>
                    </c:strCache>
                  </c:strRef>
                </c:tx>
                <c:spPr>
                  <a:solidFill>
                    <a:schemeClr val="accent1">
                      <a:tint val="94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Success'!$A$2:$A$13</c15:sqref>
                        </c15:formulaRef>
                      </c:ext>
                    </c:extLst>
                    <c:strCache>
                      <c:ptCount val="12"/>
                      <c:pt idx="0">
                        <c:v>ANTH C100</c:v>
                      </c:pt>
                      <c:pt idx="1">
                        <c:v>CMST C110</c:v>
                      </c:pt>
                      <c:pt idx="2">
                        <c:v>HUM C135</c:v>
                      </c:pt>
                      <c:pt idx="3">
                        <c:v>MATH C120</c:v>
                      </c:pt>
                      <c:pt idx="4">
                        <c:v>MATH C160</c:v>
                      </c:pt>
                      <c:pt idx="5">
                        <c:v>MATH C170</c:v>
                      </c:pt>
                      <c:pt idx="6">
                        <c:v>MCOM C100</c:v>
                      </c:pt>
                      <c:pt idx="7">
                        <c:v>MUS C139</c:v>
                      </c:pt>
                      <c:pt idx="8">
                        <c:v>PSYC C100</c:v>
                      </c:pt>
                      <c:pt idx="9">
                        <c:v>SPAN C185</c:v>
                      </c:pt>
                      <c:pt idx="10">
                        <c:v>SPAN C280</c:v>
                      </c:pt>
                      <c:pt idx="11">
                        <c:v>THEA C100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Success'!$G$2:$G$13</c15:sqref>
                        </c15:formulaRef>
                      </c:ext>
                    </c:extLst>
                    <c:numCache>
                      <c:formatCode>0.0%</c:formatCode>
                      <c:ptCount val="12"/>
                      <c:pt idx="0">
                        <c:v>0.91666666666666663</c:v>
                      </c:pt>
                      <c:pt idx="1">
                        <c:v>1</c:v>
                      </c:pt>
                      <c:pt idx="2">
                        <c:v>0.95238095238095233</c:v>
                      </c:pt>
                      <c:pt idx="5">
                        <c:v>0.89473684210526316</c:v>
                      </c:pt>
                      <c:pt idx="6">
                        <c:v>0.82352941176470584</c:v>
                      </c:pt>
                      <c:pt idx="7">
                        <c:v>1</c:v>
                      </c:pt>
                      <c:pt idx="8">
                        <c:v>0.81481481481481477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C1E-477B-93A5-46B371090E3C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Success'!$H$1</c15:sqref>
                        </c15:formulaRef>
                      </c:ext>
                    </c:extLst>
                    <c:strCache>
                      <c:ptCount val="1"/>
                      <c:pt idx="0">
                        <c:v>201823</c:v>
                      </c:pt>
                    </c:strCache>
                  </c:strRef>
                </c:tx>
                <c:spPr>
                  <a:solidFill>
                    <a:schemeClr val="accent1">
                      <a:tint val="81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Success'!$A$2:$A$13</c15:sqref>
                        </c15:formulaRef>
                      </c:ext>
                    </c:extLst>
                    <c:strCache>
                      <c:ptCount val="12"/>
                      <c:pt idx="0">
                        <c:v>ANTH C100</c:v>
                      </c:pt>
                      <c:pt idx="1">
                        <c:v>CMST C110</c:v>
                      </c:pt>
                      <c:pt idx="2">
                        <c:v>HUM C135</c:v>
                      </c:pt>
                      <c:pt idx="3">
                        <c:v>MATH C120</c:v>
                      </c:pt>
                      <c:pt idx="4">
                        <c:v>MATH C160</c:v>
                      </c:pt>
                      <c:pt idx="5">
                        <c:v>MATH C170</c:v>
                      </c:pt>
                      <c:pt idx="6">
                        <c:v>MCOM C100</c:v>
                      </c:pt>
                      <c:pt idx="7">
                        <c:v>MUS C139</c:v>
                      </c:pt>
                      <c:pt idx="8">
                        <c:v>PSYC C100</c:v>
                      </c:pt>
                      <c:pt idx="9">
                        <c:v>SPAN C185</c:v>
                      </c:pt>
                      <c:pt idx="10">
                        <c:v>SPAN C280</c:v>
                      </c:pt>
                      <c:pt idx="11">
                        <c:v>THEA C100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Success'!$H$2:$H$13</c15:sqref>
                        </c15:formulaRef>
                      </c:ext>
                    </c:extLst>
                    <c:numCache>
                      <c:formatCode>0.0%</c:formatCode>
                      <c:ptCount val="12"/>
                      <c:pt idx="0">
                        <c:v>0.83333333333333337</c:v>
                      </c:pt>
                      <c:pt idx="1">
                        <c:v>0.89473684210526316</c:v>
                      </c:pt>
                      <c:pt idx="2">
                        <c:v>1</c:v>
                      </c:pt>
                      <c:pt idx="3">
                        <c:v>0.80769230769230771</c:v>
                      </c:pt>
                      <c:pt idx="4">
                        <c:v>0.94117647058823528</c:v>
                      </c:pt>
                      <c:pt idx="6">
                        <c:v>0.78260869565217395</c:v>
                      </c:pt>
                      <c:pt idx="7">
                        <c:v>0.89473684210526316</c:v>
                      </c:pt>
                      <c:pt idx="8">
                        <c:v>0.875</c:v>
                      </c:pt>
                      <c:pt idx="9">
                        <c:v>0.94</c:v>
                      </c:pt>
                      <c:pt idx="10">
                        <c:v>0.96153846153846156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C1E-477B-93A5-46B371090E3C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Success'!$I$1</c15:sqref>
                        </c15:formulaRef>
                      </c:ext>
                    </c:extLst>
                    <c:strCache>
                      <c:ptCount val="1"/>
                      <c:pt idx="0">
                        <c:v>201833</c:v>
                      </c:pt>
                    </c:strCache>
                  </c:strRef>
                </c:tx>
                <c:spPr>
                  <a:solidFill>
                    <a:schemeClr val="accent1">
                      <a:tint val="69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Success'!$A$2:$A$13</c15:sqref>
                        </c15:formulaRef>
                      </c:ext>
                    </c:extLst>
                    <c:strCache>
                      <c:ptCount val="12"/>
                      <c:pt idx="0">
                        <c:v>ANTH C100</c:v>
                      </c:pt>
                      <c:pt idx="1">
                        <c:v>CMST C110</c:v>
                      </c:pt>
                      <c:pt idx="2">
                        <c:v>HUM C135</c:v>
                      </c:pt>
                      <c:pt idx="3">
                        <c:v>MATH C120</c:v>
                      </c:pt>
                      <c:pt idx="4">
                        <c:v>MATH C160</c:v>
                      </c:pt>
                      <c:pt idx="5">
                        <c:v>MATH C170</c:v>
                      </c:pt>
                      <c:pt idx="6">
                        <c:v>MCOM C100</c:v>
                      </c:pt>
                      <c:pt idx="7">
                        <c:v>MUS C139</c:v>
                      </c:pt>
                      <c:pt idx="8">
                        <c:v>PSYC C100</c:v>
                      </c:pt>
                      <c:pt idx="9">
                        <c:v>SPAN C185</c:v>
                      </c:pt>
                      <c:pt idx="10">
                        <c:v>SPAN C280</c:v>
                      </c:pt>
                      <c:pt idx="11">
                        <c:v>THEA C100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'ECHS IGETC Success'!$I$2:$I$13</c15:sqref>
                        </c15:formulaRef>
                      </c:ext>
                    </c:extLst>
                    <c:numCache>
                      <c:formatCode>0.0%</c:formatCode>
                      <c:ptCount val="12"/>
                      <c:pt idx="0">
                        <c:v>0.92</c:v>
                      </c:pt>
                      <c:pt idx="1">
                        <c:v>1</c:v>
                      </c:pt>
                      <c:pt idx="2">
                        <c:v>1</c:v>
                      </c:pt>
                      <c:pt idx="5">
                        <c:v>0.65</c:v>
                      </c:pt>
                      <c:pt idx="6">
                        <c:v>0.8</c:v>
                      </c:pt>
                      <c:pt idx="7">
                        <c:v>1</c:v>
                      </c:pt>
                      <c:pt idx="8">
                        <c:v>0.47826086956521741</c:v>
                      </c:pt>
                      <c:pt idx="11">
                        <c:v>0.83333333333333337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C1E-477B-93A5-46B371090E3C}"/>
                  </c:ext>
                </c:extLst>
              </c15:ser>
            </c15:filteredBarSeries>
          </c:ext>
        </c:extLst>
      </c:bar3DChart>
      <c:catAx>
        <c:axId val="82690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904224"/>
        <c:crosses val="autoZero"/>
        <c:auto val="1"/>
        <c:lblAlgn val="ctr"/>
        <c:lblOffset val="100"/>
        <c:noMultiLvlLbl val="0"/>
      </c:catAx>
      <c:valAx>
        <c:axId val="82690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826901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1109A-1EB0-44EF-9484-C8110C007256}" type="doc">
      <dgm:prSet loTypeId="urn:microsoft.com/office/officeart/2017/3/layout/HorizontalLabels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B57331-BD03-438C-A517-2433DEEAFBA4}">
      <dgm:prSet/>
      <dgm:spPr/>
      <dgm:t>
        <a:bodyPr/>
        <a:lstStyle/>
        <a:p>
          <a:pPr>
            <a:defRPr b="1"/>
          </a:pPr>
          <a:r>
            <a:rPr lang="en-US"/>
            <a:t>2013–2014</a:t>
          </a:r>
        </a:p>
      </dgm:t>
    </dgm:pt>
    <dgm:pt modelId="{13CDF00B-A001-4F7F-8441-6DB1DA5CF851}" type="parTrans" cxnId="{27025EA6-DC84-4516-832C-1E05E9728A1C}">
      <dgm:prSet/>
      <dgm:spPr/>
      <dgm:t>
        <a:bodyPr/>
        <a:lstStyle/>
        <a:p>
          <a:endParaRPr lang="en-US"/>
        </a:p>
      </dgm:t>
    </dgm:pt>
    <dgm:pt modelId="{F0AA799C-F418-4F02-9FE9-21CF49757AFD}" type="sibTrans" cxnId="{27025EA6-DC84-4516-832C-1E05E9728A1C}">
      <dgm:prSet/>
      <dgm:spPr/>
      <dgm:t>
        <a:bodyPr/>
        <a:lstStyle/>
        <a:p>
          <a:endParaRPr lang="en-US"/>
        </a:p>
      </dgm:t>
    </dgm:pt>
    <dgm:pt modelId="{A9B7B8B2-B3ED-44CB-9144-35F9CE85AE1D}">
      <dgm:prSet/>
      <dgm:spPr/>
      <dgm:t>
        <a:bodyPr/>
        <a:lstStyle/>
        <a:p>
          <a:r>
            <a:rPr lang="en-US" dirty="0"/>
            <a:t>Credits for College (Newport-Mesa Unified)</a:t>
          </a:r>
        </a:p>
      </dgm:t>
    </dgm:pt>
    <dgm:pt modelId="{0CD3D7BB-5F1D-48E5-A368-8C86078C4C42}" type="parTrans" cxnId="{F722C8F2-8A30-4E00-BC60-7B4A9D825EBA}">
      <dgm:prSet/>
      <dgm:spPr/>
      <dgm:t>
        <a:bodyPr/>
        <a:lstStyle/>
        <a:p>
          <a:endParaRPr lang="en-US"/>
        </a:p>
      </dgm:t>
    </dgm:pt>
    <dgm:pt modelId="{01119A7D-C4BE-40B1-8BEB-DE8739D6CF81}" type="sibTrans" cxnId="{F722C8F2-8A30-4E00-BC60-7B4A9D825EBA}">
      <dgm:prSet/>
      <dgm:spPr/>
      <dgm:t>
        <a:bodyPr/>
        <a:lstStyle/>
        <a:p>
          <a:endParaRPr lang="en-US"/>
        </a:p>
      </dgm:t>
    </dgm:pt>
    <dgm:pt modelId="{92B78293-B32A-4993-9541-EEC5AF1E94E2}">
      <dgm:prSet/>
      <dgm:spPr/>
      <dgm:t>
        <a:bodyPr/>
        <a:lstStyle/>
        <a:p>
          <a:pPr>
            <a:defRPr b="1"/>
          </a:pPr>
          <a:r>
            <a:rPr lang="en-US"/>
            <a:t>2016–2017</a:t>
          </a:r>
        </a:p>
      </dgm:t>
    </dgm:pt>
    <dgm:pt modelId="{54FAB6F2-C475-49C4-8ED3-71D9DD9CF1B7}" type="parTrans" cxnId="{859EDDEA-9DE2-4898-A264-8E189DBDCA76}">
      <dgm:prSet/>
      <dgm:spPr/>
      <dgm:t>
        <a:bodyPr/>
        <a:lstStyle/>
        <a:p>
          <a:endParaRPr lang="en-US"/>
        </a:p>
      </dgm:t>
    </dgm:pt>
    <dgm:pt modelId="{88744084-08DA-4F6A-8D90-2CF5676DA1D9}" type="sibTrans" cxnId="{859EDDEA-9DE2-4898-A264-8E189DBDCA76}">
      <dgm:prSet/>
      <dgm:spPr/>
      <dgm:t>
        <a:bodyPr/>
        <a:lstStyle/>
        <a:p>
          <a:endParaRPr lang="en-US"/>
        </a:p>
      </dgm:t>
    </dgm:pt>
    <dgm:pt modelId="{B0B5ECC5-1844-44CA-873E-A08C5ABF6A4D}">
      <dgm:prSet/>
      <dgm:spPr/>
      <dgm:t>
        <a:bodyPr/>
        <a:lstStyle/>
        <a:p>
          <a:r>
            <a:rPr lang="en-US" dirty="0"/>
            <a:t>Early College High School (Newport-Mesa Unified)</a:t>
          </a:r>
        </a:p>
      </dgm:t>
    </dgm:pt>
    <dgm:pt modelId="{87290F43-AD2F-4F74-A7AA-ED0DDF8AFEF9}" type="parTrans" cxnId="{BD3FEB34-EA59-4391-96CA-A4A823A85861}">
      <dgm:prSet/>
      <dgm:spPr/>
      <dgm:t>
        <a:bodyPr/>
        <a:lstStyle/>
        <a:p>
          <a:endParaRPr lang="en-US"/>
        </a:p>
      </dgm:t>
    </dgm:pt>
    <dgm:pt modelId="{2496283D-64D5-4B61-AFF1-1DF126B02744}" type="sibTrans" cxnId="{BD3FEB34-EA59-4391-96CA-A4A823A85861}">
      <dgm:prSet/>
      <dgm:spPr/>
      <dgm:t>
        <a:bodyPr/>
        <a:lstStyle/>
        <a:p>
          <a:endParaRPr lang="en-US"/>
        </a:p>
      </dgm:t>
    </dgm:pt>
    <dgm:pt modelId="{2BB04B7E-2E23-4410-B457-95A7D3FB1F8B}">
      <dgm:prSet/>
      <dgm:spPr/>
      <dgm:t>
        <a:bodyPr/>
        <a:lstStyle/>
        <a:p>
          <a:pPr>
            <a:defRPr b="1"/>
          </a:pPr>
          <a:r>
            <a:rPr lang="en-US"/>
            <a:t>2018–2019</a:t>
          </a:r>
        </a:p>
      </dgm:t>
    </dgm:pt>
    <dgm:pt modelId="{46C52690-01C2-424D-918A-6AC7D9A402BA}" type="parTrans" cxnId="{C127E766-252A-4CCD-B5CE-97B43DD6F3D8}">
      <dgm:prSet/>
      <dgm:spPr/>
      <dgm:t>
        <a:bodyPr/>
        <a:lstStyle/>
        <a:p>
          <a:endParaRPr lang="en-US"/>
        </a:p>
      </dgm:t>
    </dgm:pt>
    <dgm:pt modelId="{8271DD8E-B64F-4D3C-B2FD-395AA9FE65EF}" type="sibTrans" cxnId="{C127E766-252A-4CCD-B5CE-97B43DD6F3D8}">
      <dgm:prSet/>
      <dgm:spPr/>
      <dgm:t>
        <a:bodyPr/>
        <a:lstStyle/>
        <a:p>
          <a:endParaRPr lang="en-US"/>
        </a:p>
      </dgm:t>
    </dgm:pt>
    <dgm:pt modelId="{607D3B73-118F-4032-B13B-826ED4018A1F}">
      <dgm:prSet/>
      <dgm:spPr/>
      <dgm:t>
        <a:bodyPr/>
        <a:lstStyle/>
        <a:p>
          <a:r>
            <a:rPr lang="en-US"/>
            <a:t>College &amp; Career Access Pathways Partnership (Garden Grove Unified School District)</a:t>
          </a:r>
        </a:p>
      </dgm:t>
    </dgm:pt>
    <dgm:pt modelId="{AE45A4C1-0E8E-47CB-9C0F-A0FA0D789895}" type="parTrans" cxnId="{78CD976A-A0E3-4047-8FA0-13D5684EAE58}">
      <dgm:prSet/>
      <dgm:spPr/>
      <dgm:t>
        <a:bodyPr/>
        <a:lstStyle/>
        <a:p>
          <a:endParaRPr lang="en-US"/>
        </a:p>
      </dgm:t>
    </dgm:pt>
    <dgm:pt modelId="{8FD5B132-0590-4110-A5EE-FF9EF3E17B5C}" type="sibTrans" cxnId="{78CD976A-A0E3-4047-8FA0-13D5684EAE58}">
      <dgm:prSet/>
      <dgm:spPr/>
      <dgm:t>
        <a:bodyPr/>
        <a:lstStyle/>
        <a:p>
          <a:endParaRPr lang="en-US"/>
        </a:p>
      </dgm:t>
    </dgm:pt>
    <dgm:pt modelId="{0FB22C09-F73F-407C-A8BD-44D1132FBA8C}" type="pres">
      <dgm:prSet presAssocID="{8991109A-1EB0-44EF-9484-C8110C007256}" presName="root" presStyleCnt="0">
        <dgm:presLayoutVars>
          <dgm:chMax/>
          <dgm:chPref/>
          <dgm:animLvl val="lvl"/>
        </dgm:presLayoutVars>
      </dgm:prSet>
      <dgm:spPr/>
    </dgm:pt>
    <dgm:pt modelId="{DB79ADBF-A742-4FDD-BCA1-F8C1BE3443EE}" type="pres">
      <dgm:prSet presAssocID="{8991109A-1EB0-44EF-9484-C8110C007256}" presName="divider" presStyleLbl="fgAcc1" presStyleIdx="0" presStyleCnt="1"/>
      <dgm:spPr/>
    </dgm:pt>
    <dgm:pt modelId="{3824B003-1D33-4600-855C-ACED333E849C}" type="pres">
      <dgm:prSet presAssocID="{8991109A-1EB0-44EF-9484-C8110C007256}" presName="nodes" presStyleCnt="0">
        <dgm:presLayoutVars>
          <dgm:chMax/>
          <dgm:chPref/>
          <dgm:animLvl val="lvl"/>
        </dgm:presLayoutVars>
      </dgm:prSet>
      <dgm:spPr/>
    </dgm:pt>
    <dgm:pt modelId="{18965178-F018-4FBA-96D0-44F5952C2D23}" type="pres">
      <dgm:prSet presAssocID="{D9B57331-BD03-438C-A517-2433DEEAFBA4}" presName="composite" presStyleCnt="0"/>
      <dgm:spPr/>
    </dgm:pt>
    <dgm:pt modelId="{46434DE8-EF33-4210-A27D-F345466F3537}" type="pres">
      <dgm:prSet presAssocID="{D9B57331-BD03-438C-A517-2433DEEAFBA4}" presName="L1TextContainer" presStyleLbl="alignNode1" presStyleIdx="0" presStyleCnt="3">
        <dgm:presLayoutVars>
          <dgm:chMax val="1"/>
          <dgm:chPref val="1"/>
          <dgm:bulletEnabled val="1"/>
        </dgm:presLayoutVars>
      </dgm:prSet>
      <dgm:spPr/>
    </dgm:pt>
    <dgm:pt modelId="{DC62937A-327E-4FAC-A0FA-0E63811DAC72}" type="pres">
      <dgm:prSet presAssocID="{D9B57331-BD03-438C-A517-2433DEEAFBA4}" presName="L2TextContainerWrapper" presStyleCnt="0">
        <dgm:presLayoutVars>
          <dgm:bulletEnabled val="1"/>
        </dgm:presLayoutVars>
      </dgm:prSet>
      <dgm:spPr/>
    </dgm:pt>
    <dgm:pt modelId="{29412BB9-E24B-478E-AB0A-F53B61295F8E}" type="pres">
      <dgm:prSet presAssocID="{D9B57331-BD03-438C-A517-2433DEEAFBA4}" presName="L2TextContainer" presStyleLbl="bgAccFollowNode1" presStyleIdx="0" presStyleCnt="3"/>
      <dgm:spPr/>
    </dgm:pt>
    <dgm:pt modelId="{7EB58751-0B6D-4333-8DD2-C5117C867AAF}" type="pres">
      <dgm:prSet presAssocID="{D9B57331-BD03-438C-A517-2433DEEAFBA4}" presName="FlexibleEmptyPlaceHolder" presStyleCnt="0"/>
      <dgm:spPr/>
    </dgm:pt>
    <dgm:pt modelId="{57742034-1DC3-4290-9DED-6146D376BF9E}" type="pres">
      <dgm:prSet presAssocID="{D9B57331-BD03-438C-A517-2433DEEAFBA4}" presName="ConnectLine" presStyleLbl="sibTrans1D1" presStyleIdx="0" presStyleCnt="3"/>
      <dgm:spPr/>
    </dgm:pt>
    <dgm:pt modelId="{922DFDAD-3CAF-4402-B37D-707CDFAD34DC}" type="pres">
      <dgm:prSet presAssocID="{D9B57331-BD03-438C-A517-2433DEEAFBA4}" presName="ConnectorPoint" presStyleLbl="node1" presStyleIdx="0" presStyleCnt="3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A3113D43-08A1-48C2-AE64-7361B2FFE504}" type="pres">
      <dgm:prSet presAssocID="{D9B57331-BD03-438C-A517-2433DEEAFBA4}" presName="EmptyPlaceHolder" presStyleCnt="0"/>
      <dgm:spPr/>
    </dgm:pt>
    <dgm:pt modelId="{DB08DF12-E395-4364-849D-B417C5F5C8DA}" type="pres">
      <dgm:prSet presAssocID="{F0AA799C-F418-4F02-9FE9-21CF49757AFD}" presName="spaceBetweenRectangles" presStyleCnt="0"/>
      <dgm:spPr/>
    </dgm:pt>
    <dgm:pt modelId="{1D01A7A7-EE80-4F36-85B7-43F279B30B58}" type="pres">
      <dgm:prSet presAssocID="{92B78293-B32A-4993-9541-EEC5AF1E94E2}" presName="composite" presStyleCnt="0"/>
      <dgm:spPr/>
    </dgm:pt>
    <dgm:pt modelId="{F864B775-0F8B-48E8-AFD8-2AD6A13B04C1}" type="pres">
      <dgm:prSet presAssocID="{92B78293-B32A-4993-9541-EEC5AF1E94E2}" presName="L1TextContainer" presStyleLbl="alignNode1" presStyleIdx="1" presStyleCnt="3">
        <dgm:presLayoutVars>
          <dgm:chMax val="1"/>
          <dgm:chPref val="1"/>
          <dgm:bulletEnabled val="1"/>
        </dgm:presLayoutVars>
      </dgm:prSet>
      <dgm:spPr/>
    </dgm:pt>
    <dgm:pt modelId="{29207C0A-4F13-4F0B-BD85-BEDE1AF100AF}" type="pres">
      <dgm:prSet presAssocID="{92B78293-B32A-4993-9541-EEC5AF1E94E2}" presName="L2TextContainerWrapper" presStyleCnt="0">
        <dgm:presLayoutVars>
          <dgm:bulletEnabled val="1"/>
        </dgm:presLayoutVars>
      </dgm:prSet>
      <dgm:spPr/>
    </dgm:pt>
    <dgm:pt modelId="{8AA7FD1E-2D2B-488E-A380-7CC094EBDFAF}" type="pres">
      <dgm:prSet presAssocID="{92B78293-B32A-4993-9541-EEC5AF1E94E2}" presName="L2TextContainer" presStyleLbl="bgAccFollowNode1" presStyleIdx="1" presStyleCnt="3"/>
      <dgm:spPr/>
    </dgm:pt>
    <dgm:pt modelId="{60093C82-D6DA-480D-9C70-0B79E89CC885}" type="pres">
      <dgm:prSet presAssocID="{92B78293-B32A-4993-9541-EEC5AF1E94E2}" presName="FlexibleEmptyPlaceHolder" presStyleCnt="0"/>
      <dgm:spPr/>
    </dgm:pt>
    <dgm:pt modelId="{02190A60-A1FD-4F47-BB53-8DF5370CAD61}" type="pres">
      <dgm:prSet presAssocID="{92B78293-B32A-4993-9541-EEC5AF1E94E2}" presName="ConnectLine" presStyleLbl="sibTrans1D1" presStyleIdx="1" presStyleCnt="3"/>
      <dgm:spPr/>
    </dgm:pt>
    <dgm:pt modelId="{E555914B-FA89-40CB-B190-BF083A9834C6}" type="pres">
      <dgm:prSet presAssocID="{92B78293-B32A-4993-9541-EEC5AF1E94E2}" presName="ConnectorPoint" presStyleLbl="node1" presStyleIdx="1" presStyleCnt="3"/>
      <dgm:spPr>
        <a:solidFill>
          <a:schemeClr val="accent2">
            <a:hueOff val="-723100"/>
            <a:satOff val="-4962"/>
            <a:lumOff val="2549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76BC6DDF-0C9F-49D2-A693-9E93DDC60C42}" type="pres">
      <dgm:prSet presAssocID="{92B78293-B32A-4993-9541-EEC5AF1E94E2}" presName="EmptyPlaceHolder" presStyleCnt="0"/>
      <dgm:spPr/>
    </dgm:pt>
    <dgm:pt modelId="{8E1FD638-86A8-4C7F-AE03-EA18DABF8E64}" type="pres">
      <dgm:prSet presAssocID="{88744084-08DA-4F6A-8D90-2CF5676DA1D9}" presName="spaceBetweenRectangles" presStyleCnt="0"/>
      <dgm:spPr/>
    </dgm:pt>
    <dgm:pt modelId="{A55C741B-6ED0-48E6-811F-2E4F9CFE45CE}" type="pres">
      <dgm:prSet presAssocID="{2BB04B7E-2E23-4410-B457-95A7D3FB1F8B}" presName="composite" presStyleCnt="0"/>
      <dgm:spPr/>
    </dgm:pt>
    <dgm:pt modelId="{43E4C724-E1C3-42A9-9490-FD62C89F71B0}" type="pres">
      <dgm:prSet presAssocID="{2BB04B7E-2E23-4410-B457-95A7D3FB1F8B}" presName="L1TextContainer" presStyleLbl="alignNode1" presStyleIdx="2" presStyleCnt="3">
        <dgm:presLayoutVars>
          <dgm:chMax val="1"/>
          <dgm:chPref val="1"/>
          <dgm:bulletEnabled val="1"/>
        </dgm:presLayoutVars>
      </dgm:prSet>
      <dgm:spPr/>
    </dgm:pt>
    <dgm:pt modelId="{1FD47A7E-294D-419D-AAF1-3F26F1AE06FB}" type="pres">
      <dgm:prSet presAssocID="{2BB04B7E-2E23-4410-B457-95A7D3FB1F8B}" presName="L2TextContainerWrapper" presStyleCnt="0">
        <dgm:presLayoutVars>
          <dgm:bulletEnabled val="1"/>
        </dgm:presLayoutVars>
      </dgm:prSet>
      <dgm:spPr/>
    </dgm:pt>
    <dgm:pt modelId="{8AA1A2C6-84EC-4CFC-A6A8-EC105AE2F4EA}" type="pres">
      <dgm:prSet presAssocID="{2BB04B7E-2E23-4410-B457-95A7D3FB1F8B}" presName="L2TextContainer" presStyleLbl="bgAccFollowNode1" presStyleIdx="2" presStyleCnt="3"/>
      <dgm:spPr/>
    </dgm:pt>
    <dgm:pt modelId="{76EEB0A9-37EE-451B-BC40-EF3C1E6079D3}" type="pres">
      <dgm:prSet presAssocID="{2BB04B7E-2E23-4410-B457-95A7D3FB1F8B}" presName="FlexibleEmptyPlaceHolder" presStyleCnt="0"/>
      <dgm:spPr/>
    </dgm:pt>
    <dgm:pt modelId="{276771E5-2868-4500-A8C0-207C1655CC15}" type="pres">
      <dgm:prSet presAssocID="{2BB04B7E-2E23-4410-B457-95A7D3FB1F8B}" presName="ConnectLine" presStyleLbl="sibTrans1D1" presStyleIdx="2" presStyleCnt="3"/>
      <dgm:spPr/>
    </dgm:pt>
    <dgm:pt modelId="{AA46460C-DEF1-4DF4-B17C-83E9C15B892A}" type="pres">
      <dgm:prSet presAssocID="{2BB04B7E-2E23-4410-B457-95A7D3FB1F8B}" presName="ConnectorPoint" presStyleLbl="node1" presStyleIdx="2" presStyleCnt="3"/>
      <dgm:spPr>
        <a:solidFill>
          <a:schemeClr val="accent2">
            <a:hueOff val="-1446200"/>
            <a:satOff val="-9924"/>
            <a:lumOff val="509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24EFC68-34AF-4D52-A37A-8D957AF51AC7}" type="pres">
      <dgm:prSet presAssocID="{2BB04B7E-2E23-4410-B457-95A7D3FB1F8B}" presName="EmptyPlaceHolder" presStyleCnt="0"/>
      <dgm:spPr/>
    </dgm:pt>
  </dgm:ptLst>
  <dgm:cxnLst>
    <dgm:cxn modelId="{23673810-96CA-4A0C-B9E3-6C27BCA4CB79}" type="presOf" srcId="{92B78293-B32A-4993-9541-EEC5AF1E94E2}" destId="{F864B775-0F8B-48E8-AFD8-2AD6A13B04C1}" srcOrd="0" destOrd="0" presId="urn:microsoft.com/office/officeart/2017/3/layout/HorizontalLabelsTimeline"/>
    <dgm:cxn modelId="{BD3FEB34-EA59-4391-96CA-A4A823A85861}" srcId="{92B78293-B32A-4993-9541-EEC5AF1E94E2}" destId="{B0B5ECC5-1844-44CA-873E-A08C5ABF6A4D}" srcOrd="0" destOrd="0" parTransId="{87290F43-AD2F-4F74-A7AA-ED0DDF8AFEF9}" sibTransId="{2496283D-64D5-4B61-AFF1-1DF126B02744}"/>
    <dgm:cxn modelId="{C127E766-252A-4CCD-B5CE-97B43DD6F3D8}" srcId="{8991109A-1EB0-44EF-9484-C8110C007256}" destId="{2BB04B7E-2E23-4410-B457-95A7D3FB1F8B}" srcOrd="2" destOrd="0" parTransId="{46C52690-01C2-424D-918A-6AC7D9A402BA}" sibTransId="{8271DD8E-B64F-4D3C-B2FD-395AA9FE65EF}"/>
    <dgm:cxn modelId="{78CD976A-A0E3-4047-8FA0-13D5684EAE58}" srcId="{2BB04B7E-2E23-4410-B457-95A7D3FB1F8B}" destId="{607D3B73-118F-4032-B13B-826ED4018A1F}" srcOrd="0" destOrd="0" parTransId="{AE45A4C1-0E8E-47CB-9C0F-A0FA0D789895}" sibTransId="{8FD5B132-0590-4110-A5EE-FF9EF3E17B5C}"/>
    <dgm:cxn modelId="{E8877157-50C7-4313-971E-5CCD4D772C56}" type="presOf" srcId="{D9B57331-BD03-438C-A517-2433DEEAFBA4}" destId="{46434DE8-EF33-4210-A27D-F345466F3537}" srcOrd="0" destOrd="0" presId="urn:microsoft.com/office/officeart/2017/3/layout/HorizontalLabelsTimeline"/>
    <dgm:cxn modelId="{E25A6A7C-7C66-49E7-B226-66B3D4BEE799}" type="presOf" srcId="{2BB04B7E-2E23-4410-B457-95A7D3FB1F8B}" destId="{43E4C724-E1C3-42A9-9490-FD62C89F71B0}" srcOrd="0" destOrd="0" presId="urn:microsoft.com/office/officeart/2017/3/layout/HorizontalLabelsTimeline"/>
    <dgm:cxn modelId="{0BCC877D-6EC7-4051-8630-AE131C887C13}" type="presOf" srcId="{A9B7B8B2-B3ED-44CB-9144-35F9CE85AE1D}" destId="{29412BB9-E24B-478E-AB0A-F53B61295F8E}" srcOrd="0" destOrd="0" presId="urn:microsoft.com/office/officeart/2017/3/layout/HorizontalLabelsTimeline"/>
    <dgm:cxn modelId="{27025EA6-DC84-4516-832C-1E05E9728A1C}" srcId="{8991109A-1EB0-44EF-9484-C8110C007256}" destId="{D9B57331-BD03-438C-A517-2433DEEAFBA4}" srcOrd="0" destOrd="0" parTransId="{13CDF00B-A001-4F7F-8441-6DB1DA5CF851}" sibTransId="{F0AA799C-F418-4F02-9FE9-21CF49757AFD}"/>
    <dgm:cxn modelId="{BC8025BA-347F-46DF-9609-0B86A69B9527}" type="presOf" srcId="{8991109A-1EB0-44EF-9484-C8110C007256}" destId="{0FB22C09-F73F-407C-A8BD-44D1132FBA8C}" srcOrd="0" destOrd="0" presId="urn:microsoft.com/office/officeart/2017/3/layout/HorizontalLabelsTimeline"/>
    <dgm:cxn modelId="{E0CCC7C5-AA3F-4DBE-BAB9-C3FBD533F9F2}" type="presOf" srcId="{B0B5ECC5-1844-44CA-873E-A08C5ABF6A4D}" destId="{8AA7FD1E-2D2B-488E-A380-7CC094EBDFAF}" srcOrd="0" destOrd="0" presId="urn:microsoft.com/office/officeart/2017/3/layout/HorizontalLabelsTimeline"/>
    <dgm:cxn modelId="{D953A2E7-C921-473D-99B9-234DA78662E2}" type="presOf" srcId="{607D3B73-118F-4032-B13B-826ED4018A1F}" destId="{8AA1A2C6-84EC-4CFC-A6A8-EC105AE2F4EA}" srcOrd="0" destOrd="0" presId="urn:microsoft.com/office/officeart/2017/3/layout/HorizontalLabelsTimeline"/>
    <dgm:cxn modelId="{859EDDEA-9DE2-4898-A264-8E189DBDCA76}" srcId="{8991109A-1EB0-44EF-9484-C8110C007256}" destId="{92B78293-B32A-4993-9541-EEC5AF1E94E2}" srcOrd="1" destOrd="0" parTransId="{54FAB6F2-C475-49C4-8ED3-71D9DD9CF1B7}" sibTransId="{88744084-08DA-4F6A-8D90-2CF5676DA1D9}"/>
    <dgm:cxn modelId="{F722C8F2-8A30-4E00-BC60-7B4A9D825EBA}" srcId="{D9B57331-BD03-438C-A517-2433DEEAFBA4}" destId="{A9B7B8B2-B3ED-44CB-9144-35F9CE85AE1D}" srcOrd="0" destOrd="0" parTransId="{0CD3D7BB-5F1D-48E5-A368-8C86078C4C42}" sibTransId="{01119A7D-C4BE-40B1-8BEB-DE8739D6CF81}"/>
    <dgm:cxn modelId="{272C699A-D62B-4DC9-838D-42B7213240B3}" type="presParOf" srcId="{0FB22C09-F73F-407C-A8BD-44D1132FBA8C}" destId="{DB79ADBF-A742-4FDD-BCA1-F8C1BE3443EE}" srcOrd="0" destOrd="0" presId="urn:microsoft.com/office/officeart/2017/3/layout/HorizontalLabelsTimeline"/>
    <dgm:cxn modelId="{6C4349A6-DFA5-4B87-A795-8D0A3FD45AED}" type="presParOf" srcId="{0FB22C09-F73F-407C-A8BD-44D1132FBA8C}" destId="{3824B003-1D33-4600-855C-ACED333E849C}" srcOrd="1" destOrd="0" presId="urn:microsoft.com/office/officeart/2017/3/layout/HorizontalLabelsTimeline"/>
    <dgm:cxn modelId="{423B3FF8-1D48-4995-85A7-589A685918EA}" type="presParOf" srcId="{3824B003-1D33-4600-855C-ACED333E849C}" destId="{18965178-F018-4FBA-96D0-44F5952C2D23}" srcOrd="0" destOrd="0" presId="urn:microsoft.com/office/officeart/2017/3/layout/HorizontalLabelsTimeline"/>
    <dgm:cxn modelId="{40F9B775-5F43-4B29-8A97-79B49699F7FB}" type="presParOf" srcId="{18965178-F018-4FBA-96D0-44F5952C2D23}" destId="{46434DE8-EF33-4210-A27D-F345466F3537}" srcOrd="0" destOrd="0" presId="urn:microsoft.com/office/officeart/2017/3/layout/HorizontalLabelsTimeline"/>
    <dgm:cxn modelId="{1EB7BAB9-02C1-4F86-AEDE-2324B4F20404}" type="presParOf" srcId="{18965178-F018-4FBA-96D0-44F5952C2D23}" destId="{DC62937A-327E-4FAC-A0FA-0E63811DAC72}" srcOrd="1" destOrd="0" presId="urn:microsoft.com/office/officeart/2017/3/layout/HorizontalLabelsTimeline"/>
    <dgm:cxn modelId="{7232D706-1E5D-4D59-A555-125C5E4BD945}" type="presParOf" srcId="{DC62937A-327E-4FAC-A0FA-0E63811DAC72}" destId="{29412BB9-E24B-478E-AB0A-F53B61295F8E}" srcOrd="0" destOrd="0" presId="urn:microsoft.com/office/officeart/2017/3/layout/HorizontalLabelsTimeline"/>
    <dgm:cxn modelId="{06DB81C5-352A-4EFF-9E21-252B464765F9}" type="presParOf" srcId="{DC62937A-327E-4FAC-A0FA-0E63811DAC72}" destId="{7EB58751-0B6D-4333-8DD2-C5117C867AAF}" srcOrd="1" destOrd="0" presId="urn:microsoft.com/office/officeart/2017/3/layout/HorizontalLabelsTimeline"/>
    <dgm:cxn modelId="{B7B904D7-C497-4E9E-B5C2-399318865317}" type="presParOf" srcId="{18965178-F018-4FBA-96D0-44F5952C2D23}" destId="{57742034-1DC3-4290-9DED-6146D376BF9E}" srcOrd="2" destOrd="0" presId="urn:microsoft.com/office/officeart/2017/3/layout/HorizontalLabelsTimeline"/>
    <dgm:cxn modelId="{BB4624BB-D8BB-4702-AA5D-754E926C7093}" type="presParOf" srcId="{18965178-F018-4FBA-96D0-44F5952C2D23}" destId="{922DFDAD-3CAF-4402-B37D-707CDFAD34DC}" srcOrd="3" destOrd="0" presId="urn:microsoft.com/office/officeart/2017/3/layout/HorizontalLabelsTimeline"/>
    <dgm:cxn modelId="{DF7503C1-862D-4E2B-AC7D-2D4CCD8EA44C}" type="presParOf" srcId="{18965178-F018-4FBA-96D0-44F5952C2D23}" destId="{A3113D43-08A1-48C2-AE64-7361B2FFE504}" srcOrd="4" destOrd="0" presId="urn:microsoft.com/office/officeart/2017/3/layout/HorizontalLabelsTimeline"/>
    <dgm:cxn modelId="{BE94182C-D677-4142-8C72-6B0CAE77F070}" type="presParOf" srcId="{3824B003-1D33-4600-855C-ACED333E849C}" destId="{DB08DF12-E395-4364-849D-B417C5F5C8DA}" srcOrd="1" destOrd="0" presId="urn:microsoft.com/office/officeart/2017/3/layout/HorizontalLabelsTimeline"/>
    <dgm:cxn modelId="{FC8C4F94-24C4-44A8-A282-39A75A18506F}" type="presParOf" srcId="{3824B003-1D33-4600-855C-ACED333E849C}" destId="{1D01A7A7-EE80-4F36-85B7-43F279B30B58}" srcOrd="2" destOrd="0" presId="urn:microsoft.com/office/officeart/2017/3/layout/HorizontalLabelsTimeline"/>
    <dgm:cxn modelId="{D9AF7C02-2F39-499E-B245-5319087B26B7}" type="presParOf" srcId="{1D01A7A7-EE80-4F36-85B7-43F279B30B58}" destId="{F864B775-0F8B-48E8-AFD8-2AD6A13B04C1}" srcOrd="0" destOrd="0" presId="urn:microsoft.com/office/officeart/2017/3/layout/HorizontalLabelsTimeline"/>
    <dgm:cxn modelId="{7BFBF451-804C-40D4-9B10-86BDA0CAAC91}" type="presParOf" srcId="{1D01A7A7-EE80-4F36-85B7-43F279B30B58}" destId="{29207C0A-4F13-4F0B-BD85-BEDE1AF100AF}" srcOrd="1" destOrd="0" presId="urn:microsoft.com/office/officeart/2017/3/layout/HorizontalLabelsTimeline"/>
    <dgm:cxn modelId="{E5EF0AB1-1986-4967-9AEC-D616B206463E}" type="presParOf" srcId="{29207C0A-4F13-4F0B-BD85-BEDE1AF100AF}" destId="{8AA7FD1E-2D2B-488E-A380-7CC094EBDFAF}" srcOrd="0" destOrd="0" presId="urn:microsoft.com/office/officeart/2017/3/layout/HorizontalLabelsTimeline"/>
    <dgm:cxn modelId="{7DF2D87B-59E1-4C26-BEA1-56DAF94AE3AF}" type="presParOf" srcId="{29207C0A-4F13-4F0B-BD85-BEDE1AF100AF}" destId="{60093C82-D6DA-480D-9C70-0B79E89CC885}" srcOrd="1" destOrd="0" presId="urn:microsoft.com/office/officeart/2017/3/layout/HorizontalLabelsTimeline"/>
    <dgm:cxn modelId="{EFE8DB06-9A61-4BE5-8DD6-117E5F9DD0CD}" type="presParOf" srcId="{1D01A7A7-EE80-4F36-85B7-43F279B30B58}" destId="{02190A60-A1FD-4F47-BB53-8DF5370CAD61}" srcOrd="2" destOrd="0" presId="urn:microsoft.com/office/officeart/2017/3/layout/HorizontalLabelsTimeline"/>
    <dgm:cxn modelId="{F0F30C1D-F0B1-4A39-ABE3-337ED7DDE8C2}" type="presParOf" srcId="{1D01A7A7-EE80-4F36-85B7-43F279B30B58}" destId="{E555914B-FA89-40CB-B190-BF083A9834C6}" srcOrd="3" destOrd="0" presId="urn:microsoft.com/office/officeart/2017/3/layout/HorizontalLabelsTimeline"/>
    <dgm:cxn modelId="{1C5870AF-08DE-4241-A546-15B4ECABE237}" type="presParOf" srcId="{1D01A7A7-EE80-4F36-85B7-43F279B30B58}" destId="{76BC6DDF-0C9F-49D2-A693-9E93DDC60C42}" srcOrd="4" destOrd="0" presId="urn:microsoft.com/office/officeart/2017/3/layout/HorizontalLabelsTimeline"/>
    <dgm:cxn modelId="{160E819A-FBBD-45BA-9ACA-D65BC7C20225}" type="presParOf" srcId="{3824B003-1D33-4600-855C-ACED333E849C}" destId="{8E1FD638-86A8-4C7F-AE03-EA18DABF8E64}" srcOrd="3" destOrd="0" presId="urn:microsoft.com/office/officeart/2017/3/layout/HorizontalLabelsTimeline"/>
    <dgm:cxn modelId="{CF150D88-2D2C-48A0-9653-86FFE919D453}" type="presParOf" srcId="{3824B003-1D33-4600-855C-ACED333E849C}" destId="{A55C741B-6ED0-48E6-811F-2E4F9CFE45CE}" srcOrd="4" destOrd="0" presId="urn:microsoft.com/office/officeart/2017/3/layout/HorizontalLabelsTimeline"/>
    <dgm:cxn modelId="{4963B44F-CA4F-47E9-AB92-8857D2AAD4B0}" type="presParOf" srcId="{A55C741B-6ED0-48E6-811F-2E4F9CFE45CE}" destId="{43E4C724-E1C3-42A9-9490-FD62C89F71B0}" srcOrd="0" destOrd="0" presId="urn:microsoft.com/office/officeart/2017/3/layout/HorizontalLabelsTimeline"/>
    <dgm:cxn modelId="{54427B00-0252-4287-852E-045CB214AFB6}" type="presParOf" srcId="{A55C741B-6ED0-48E6-811F-2E4F9CFE45CE}" destId="{1FD47A7E-294D-419D-AAF1-3F26F1AE06FB}" srcOrd="1" destOrd="0" presId="urn:microsoft.com/office/officeart/2017/3/layout/HorizontalLabelsTimeline"/>
    <dgm:cxn modelId="{95DCBB02-78BA-4C8F-B2FC-96DD799BB0C1}" type="presParOf" srcId="{1FD47A7E-294D-419D-AAF1-3F26F1AE06FB}" destId="{8AA1A2C6-84EC-4CFC-A6A8-EC105AE2F4EA}" srcOrd="0" destOrd="0" presId="urn:microsoft.com/office/officeart/2017/3/layout/HorizontalLabelsTimeline"/>
    <dgm:cxn modelId="{14505E65-E316-48B2-9E7E-9A753A53286C}" type="presParOf" srcId="{1FD47A7E-294D-419D-AAF1-3F26F1AE06FB}" destId="{76EEB0A9-37EE-451B-BC40-EF3C1E6079D3}" srcOrd="1" destOrd="0" presId="urn:microsoft.com/office/officeart/2017/3/layout/HorizontalLabelsTimeline"/>
    <dgm:cxn modelId="{AB2DC9AA-F43A-45E5-9642-4C82D9AA0EC6}" type="presParOf" srcId="{A55C741B-6ED0-48E6-811F-2E4F9CFE45CE}" destId="{276771E5-2868-4500-A8C0-207C1655CC15}" srcOrd="2" destOrd="0" presId="urn:microsoft.com/office/officeart/2017/3/layout/HorizontalLabelsTimeline"/>
    <dgm:cxn modelId="{65414127-542E-4A5E-9131-32ABE46A934E}" type="presParOf" srcId="{A55C741B-6ED0-48E6-811F-2E4F9CFE45CE}" destId="{AA46460C-DEF1-4DF4-B17C-83E9C15B892A}" srcOrd="3" destOrd="0" presId="urn:microsoft.com/office/officeart/2017/3/layout/HorizontalLabelsTimeline"/>
    <dgm:cxn modelId="{C7358EC7-5462-4366-BB46-2F9BA5FD0199}" type="presParOf" srcId="{A55C741B-6ED0-48E6-811F-2E4F9CFE45CE}" destId="{024EFC68-34AF-4D52-A37A-8D957AF51AC7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0A2908-BE56-43F0-9AA7-30D437C1C96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807BCB4-80FA-4EDD-AE0B-F326FFE51A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 panose="020B0502020104020203" pitchFamily="34" charset="0"/>
            </a:rPr>
            <a:t>Complete subject requirements for high school graduation and university admission eligibility</a:t>
          </a:r>
        </a:p>
      </dgm:t>
    </dgm:pt>
    <dgm:pt modelId="{032E0227-6AA1-42BD-81F5-F520BF27F336}" type="parTrans" cxnId="{C12BB0D4-2DC8-45E6-82A2-591262693851}">
      <dgm:prSet/>
      <dgm:spPr/>
      <dgm:t>
        <a:bodyPr/>
        <a:lstStyle/>
        <a:p>
          <a:endParaRPr lang="en-US"/>
        </a:p>
      </dgm:t>
    </dgm:pt>
    <dgm:pt modelId="{0BAE9DFE-6CA7-4A3A-B23F-DC4B0C48156D}" type="sibTrans" cxnId="{C12BB0D4-2DC8-45E6-82A2-591262693851}">
      <dgm:prSet/>
      <dgm:spPr/>
      <dgm:t>
        <a:bodyPr/>
        <a:lstStyle/>
        <a:p>
          <a:endParaRPr lang="en-US"/>
        </a:p>
      </dgm:t>
    </dgm:pt>
    <dgm:pt modelId="{2551429D-4B50-45F3-91D4-CBDCA055DA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 panose="020B0502020104020203" pitchFamily="34" charset="0"/>
            </a:rPr>
            <a:t>Pursue advanced academic opportunities</a:t>
          </a:r>
        </a:p>
      </dgm:t>
    </dgm:pt>
    <dgm:pt modelId="{C56C10CC-DBE9-4FEE-8631-637A1A6E056E}" type="parTrans" cxnId="{681078C7-833A-45F7-9A76-6EAE9F328353}">
      <dgm:prSet/>
      <dgm:spPr/>
      <dgm:t>
        <a:bodyPr/>
        <a:lstStyle/>
        <a:p>
          <a:endParaRPr lang="en-US"/>
        </a:p>
      </dgm:t>
    </dgm:pt>
    <dgm:pt modelId="{1414ED9F-2CF3-42D3-AC0F-89999DD49EB3}" type="sibTrans" cxnId="{681078C7-833A-45F7-9A76-6EAE9F328353}">
      <dgm:prSet/>
      <dgm:spPr/>
      <dgm:t>
        <a:bodyPr/>
        <a:lstStyle/>
        <a:p>
          <a:endParaRPr lang="en-US"/>
        </a:p>
      </dgm:t>
    </dgm:pt>
    <dgm:pt modelId="{F0B4A30C-9736-4919-AC91-DFF1513A720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 panose="020B0502020104020203" pitchFamily="34" charset="0"/>
            </a:rPr>
            <a:t>Save time and money with tuition-free college classes</a:t>
          </a:r>
        </a:p>
      </dgm:t>
    </dgm:pt>
    <dgm:pt modelId="{D0ED4710-0B97-4900-992A-1C1421A860AD}" type="parTrans" cxnId="{C9C4E4D7-8DF8-482E-9EA0-2F75FDB06888}">
      <dgm:prSet/>
      <dgm:spPr/>
      <dgm:t>
        <a:bodyPr/>
        <a:lstStyle/>
        <a:p>
          <a:endParaRPr lang="en-US"/>
        </a:p>
      </dgm:t>
    </dgm:pt>
    <dgm:pt modelId="{3D5C6EAB-983F-4A34-B6D3-12F412D1A723}" type="sibTrans" cxnId="{C9C4E4D7-8DF8-482E-9EA0-2F75FDB06888}">
      <dgm:prSet/>
      <dgm:spPr/>
      <dgm:t>
        <a:bodyPr/>
        <a:lstStyle/>
        <a:p>
          <a:endParaRPr lang="en-US"/>
        </a:p>
      </dgm:t>
    </dgm:pt>
    <dgm:pt modelId="{923B3632-12D3-45BC-BD7A-66108CE0B8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 panose="020B0502020104020203" pitchFamily="34" charset="0"/>
            </a:rPr>
            <a:t>Develop college and career navigational ability </a:t>
          </a:r>
        </a:p>
      </dgm:t>
    </dgm:pt>
    <dgm:pt modelId="{6A3B505D-054B-4BAE-9756-65033A98C134}" type="parTrans" cxnId="{2ADF9516-AE93-40E5-BFD6-A1EBC85CD54B}">
      <dgm:prSet/>
      <dgm:spPr/>
      <dgm:t>
        <a:bodyPr/>
        <a:lstStyle/>
        <a:p>
          <a:endParaRPr lang="en-US"/>
        </a:p>
      </dgm:t>
    </dgm:pt>
    <dgm:pt modelId="{840E430A-2241-49E1-A28C-7FC9FF9C3EF3}" type="sibTrans" cxnId="{2ADF9516-AE93-40E5-BFD6-A1EBC85CD54B}">
      <dgm:prSet/>
      <dgm:spPr/>
      <dgm:t>
        <a:bodyPr/>
        <a:lstStyle/>
        <a:p>
          <a:endParaRPr lang="en-US"/>
        </a:p>
      </dgm:t>
    </dgm:pt>
    <dgm:pt modelId="{EA47C87C-EF91-43BB-AE25-D1497F7166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ill Sans MT" panose="020B0502020104020203" pitchFamily="34" charset="0"/>
            </a:rPr>
            <a:t>Early “pathing” on future college and career roadmaps</a:t>
          </a:r>
        </a:p>
      </dgm:t>
    </dgm:pt>
    <dgm:pt modelId="{2A2068D5-2581-49CB-9CAD-CB29298200C0}" type="parTrans" cxnId="{F0ED5E26-CD6D-453B-8481-8D419032525D}">
      <dgm:prSet/>
      <dgm:spPr/>
      <dgm:t>
        <a:bodyPr/>
        <a:lstStyle/>
        <a:p>
          <a:endParaRPr lang="en-US"/>
        </a:p>
      </dgm:t>
    </dgm:pt>
    <dgm:pt modelId="{7B150FED-ABAA-43E2-BAF0-AA7B31B72C1F}" type="sibTrans" cxnId="{F0ED5E26-CD6D-453B-8481-8D419032525D}">
      <dgm:prSet/>
      <dgm:spPr/>
      <dgm:t>
        <a:bodyPr/>
        <a:lstStyle/>
        <a:p>
          <a:endParaRPr lang="en-US"/>
        </a:p>
      </dgm:t>
    </dgm:pt>
    <dgm:pt modelId="{048E2348-3010-479E-BC62-7E90CB290E5B}" type="pres">
      <dgm:prSet presAssocID="{C50A2908-BE56-43F0-9AA7-30D437C1C96E}" presName="root" presStyleCnt="0">
        <dgm:presLayoutVars>
          <dgm:dir/>
          <dgm:resizeHandles val="exact"/>
        </dgm:presLayoutVars>
      </dgm:prSet>
      <dgm:spPr/>
    </dgm:pt>
    <dgm:pt modelId="{D74FD57E-72BF-46B5-BEA8-6541CE6AC311}" type="pres">
      <dgm:prSet presAssocID="{6807BCB4-80FA-4EDD-AE0B-F326FFE51A80}" presName="compNode" presStyleCnt="0"/>
      <dgm:spPr/>
    </dgm:pt>
    <dgm:pt modelId="{B8B46EB5-5D38-4EA1-B4B9-6B52E9D5C93C}" type="pres">
      <dgm:prSet presAssocID="{6807BCB4-80FA-4EDD-AE0B-F326FFE51A80}" presName="bgRect" presStyleLbl="bgShp" presStyleIdx="0" presStyleCnt="5"/>
      <dgm:spPr/>
    </dgm:pt>
    <dgm:pt modelId="{97D14381-EFE2-43B2-BEB2-B36D9541CEA7}" type="pres">
      <dgm:prSet presAssocID="{6807BCB4-80FA-4EDD-AE0B-F326FFE51A8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89F97E5-6B3C-4074-9CE0-2F041E13B4D8}" type="pres">
      <dgm:prSet presAssocID="{6807BCB4-80FA-4EDD-AE0B-F326FFE51A80}" presName="spaceRect" presStyleCnt="0"/>
      <dgm:spPr/>
    </dgm:pt>
    <dgm:pt modelId="{C2494BFE-2FA3-4DB6-BEEE-D9100048E004}" type="pres">
      <dgm:prSet presAssocID="{6807BCB4-80FA-4EDD-AE0B-F326FFE51A80}" presName="parTx" presStyleLbl="revTx" presStyleIdx="0" presStyleCnt="5">
        <dgm:presLayoutVars>
          <dgm:chMax val="0"/>
          <dgm:chPref val="0"/>
        </dgm:presLayoutVars>
      </dgm:prSet>
      <dgm:spPr/>
    </dgm:pt>
    <dgm:pt modelId="{7C05F79E-C154-4DDD-ACDD-61692821FB58}" type="pres">
      <dgm:prSet presAssocID="{0BAE9DFE-6CA7-4A3A-B23F-DC4B0C48156D}" presName="sibTrans" presStyleCnt="0"/>
      <dgm:spPr/>
    </dgm:pt>
    <dgm:pt modelId="{EC08AE57-A494-41C5-9614-A357E7ADD237}" type="pres">
      <dgm:prSet presAssocID="{2551429D-4B50-45F3-91D4-CBDCA055DAF1}" presName="compNode" presStyleCnt="0"/>
      <dgm:spPr/>
    </dgm:pt>
    <dgm:pt modelId="{3C9B63FA-7562-42CF-B09A-2331AF27CD77}" type="pres">
      <dgm:prSet presAssocID="{2551429D-4B50-45F3-91D4-CBDCA055DAF1}" presName="bgRect" presStyleLbl="bgShp" presStyleIdx="1" presStyleCnt="5"/>
      <dgm:spPr/>
    </dgm:pt>
    <dgm:pt modelId="{BEAFD02A-6111-493F-9311-1F89E1649A5D}" type="pres">
      <dgm:prSet presAssocID="{2551429D-4B50-45F3-91D4-CBDCA055DAF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A467215C-4E79-421C-88CB-69464DB6A0BC}" type="pres">
      <dgm:prSet presAssocID="{2551429D-4B50-45F3-91D4-CBDCA055DAF1}" presName="spaceRect" presStyleCnt="0"/>
      <dgm:spPr/>
    </dgm:pt>
    <dgm:pt modelId="{AEAF2546-F720-4955-A17D-302C77D18146}" type="pres">
      <dgm:prSet presAssocID="{2551429D-4B50-45F3-91D4-CBDCA055DAF1}" presName="parTx" presStyleLbl="revTx" presStyleIdx="1" presStyleCnt="5">
        <dgm:presLayoutVars>
          <dgm:chMax val="0"/>
          <dgm:chPref val="0"/>
        </dgm:presLayoutVars>
      </dgm:prSet>
      <dgm:spPr/>
    </dgm:pt>
    <dgm:pt modelId="{C1B3B98F-C8D6-4EBD-8132-379EE0DAB5A5}" type="pres">
      <dgm:prSet presAssocID="{1414ED9F-2CF3-42D3-AC0F-89999DD49EB3}" presName="sibTrans" presStyleCnt="0"/>
      <dgm:spPr/>
    </dgm:pt>
    <dgm:pt modelId="{F1949BA6-9E82-4499-B270-C9BE91325CF4}" type="pres">
      <dgm:prSet presAssocID="{F0B4A30C-9736-4919-AC91-DFF1513A7201}" presName="compNode" presStyleCnt="0"/>
      <dgm:spPr/>
    </dgm:pt>
    <dgm:pt modelId="{8758E8D1-E7FA-452D-882F-45C2F9AB34B5}" type="pres">
      <dgm:prSet presAssocID="{F0B4A30C-9736-4919-AC91-DFF1513A7201}" presName="bgRect" presStyleLbl="bgShp" presStyleIdx="2" presStyleCnt="5"/>
      <dgm:spPr/>
    </dgm:pt>
    <dgm:pt modelId="{9E779A37-6E26-4F3A-A457-8B66264F1346}" type="pres">
      <dgm:prSet presAssocID="{F0B4A30C-9736-4919-AC91-DFF1513A720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5D5AB964-E0F6-44F0-BD18-690470C27872}" type="pres">
      <dgm:prSet presAssocID="{F0B4A30C-9736-4919-AC91-DFF1513A7201}" presName="spaceRect" presStyleCnt="0"/>
      <dgm:spPr/>
    </dgm:pt>
    <dgm:pt modelId="{648EE4DE-2FFB-42EB-BE3D-0EE1D7CCEE40}" type="pres">
      <dgm:prSet presAssocID="{F0B4A30C-9736-4919-AC91-DFF1513A7201}" presName="parTx" presStyleLbl="revTx" presStyleIdx="2" presStyleCnt="5">
        <dgm:presLayoutVars>
          <dgm:chMax val="0"/>
          <dgm:chPref val="0"/>
        </dgm:presLayoutVars>
      </dgm:prSet>
      <dgm:spPr/>
    </dgm:pt>
    <dgm:pt modelId="{7EB42254-6651-4D2F-AFAD-796BB87356AE}" type="pres">
      <dgm:prSet presAssocID="{3D5C6EAB-983F-4A34-B6D3-12F412D1A723}" presName="sibTrans" presStyleCnt="0"/>
      <dgm:spPr/>
    </dgm:pt>
    <dgm:pt modelId="{B1CD1E1A-6060-440D-BA0A-0F53A9D6A531}" type="pres">
      <dgm:prSet presAssocID="{923B3632-12D3-45BC-BD7A-66108CE0B85B}" presName="compNode" presStyleCnt="0"/>
      <dgm:spPr/>
    </dgm:pt>
    <dgm:pt modelId="{84DDE4CA-08F8-4C18-BF0F-412269B45D92}" type="pres">
      <dgm:prSet presAssocID="{923B3632-12D3-45BC-BD7A-66108CE0B85B}" presName="bgRect" presStyleLbl="bgShp" presStyleIdx="3" presStyleCnt="5"/>
      <dgm:spPr/>
    </dgm:pt>
    <dgm:pt modelId="{2B8D2F9F-0A8D-468D-AA44-B843975E8E8C}" type="pres">
      <dgm:prSet presAssocID="{923B3632-12D3-45BC-BD7A-66108CE0B85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16168783-59EE-4114-ACA8-23B758E2C2D2}" type="pres">
      <dgm:prSet presAssocID="{923B3632-12D3-45BC-BD7A-66108CE0B85B}" presName="spaceRect" presStyleCnt="0"/>
      <dgm:spPr/>
    </dgm:pt>
    <dgm:pt modelId="{76082D97-E2D5-4DD0-882F-1908CF8FC621}" type="pres">
      <dgm:prSet presAssocID="{923B3632-12D3-45BC-BD7A-66108CE0B85B}" presName="parTx" presStyleLbl="revTx" presStyleIdx="3" presStyleCnt="5">
        <dgm:presLayoutVars>
          <dgm:chMax val="0"/>
          <dgm:chPref val="0"/>
        </dgm:presLayoutVars>
      </dgm:prSet>
      <dgm:spPr/>
    </dgm:pt>
    <dgm:pt modelId="{36BF58C6-FE56-4030-8F1F-E521B40D26F8}" type="pres">
      <dgm:prSet presAssocID="{840E430A-2241-49E1-A28C-7FC9FF9C3EF3}" presName="sibTrans" presStyleCnt="0"/>
      <dgm:spPr/>
    </dgm:pt>
    <dgm:pt modelId="{BEE7B9A7-4C46-4D43-A73D-B4C2CB284044}" type="pres">
      <dgm:prSet presAssocID="{EA47C87C-EF91-43BB-AE25-D1497F7166F2}" presName="compNode" presStyleCnt="0"/>
      <dgm:spPr/>
    </dgm:pt>
    <dgm:pt modelId="{6896193C-F79B-44FB-BD44-9C1CE5507770}" type="pres">
      <dgm:prSet presAssocID="{EA47C87C-EF91-43BB-AE25-D1497F7166F2}" presName="bgRect" presStyleLbl="bgShp" presStyleIdx="4" presStyleCnt="5"/>
      <dgm:spPr/>
    </dgm:pt>
    <dgm:pt modelId="{4C43246A-1854-4DC7-9CB6-EEB1B5EB21FD}" type="pres">
      <dgm:prSet presAssocID="{EA47C87C-EF91-43BB-AE25-D1497F7166F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33547B0F-5366-477A-8C6F-56FB4A046CFD}" type="pres">
      <dgm:prSet presAssocID="{EA47C87C-EF91-43BB-AE25-D1497F7166F2}" presName="spaceRect" presStyleCnt="0"/>
      <dgm:spPr/>
    </dgm:pt>
    <dgm:pt modelId="{F5C20949-AE20-44D5-B81D-B5D3138FEEE5}" type="pres">
      <dgm:prSet presAssocID="{EA47C87C-EF91-43BB-AE25-D1497F7166F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ADF9516-AE93-40E5-BFD6-A1EBC85CD54B}" srcId="{C50A2908-BE56-43F0-9AA7-30D437C1C96E}" destId="{923B3632-12D3-45BC-BD7A-66108CE0B85B}" srcOrd="3" destOrd="0" parTransId="{6A3B505D-054B-4BAE-9756-65033A98C134}" sibTransId="{840E430A-2241-49E1-A28C-7FC9FF9C3EF3}"/>
    <dgm:cxn modelId="{F0ED5E26-CD6D-453B-8481-8D419032525D}" srcId="{C50A2908-BE56-43F0-9AA7-30D437C1C96E}" destId="{EA47C87C-EF91-43BB-AE25-D1497F7166F2}" srcOrd="4" destOrd="0" parTransId="{2A2068D5-2581-49CB-9CAD-CB29298200C0}" sibTransId="{7B150FED-ABAA-43E2-BAF0-AA7B31B72C1F}"/>
    <dgm:cxn modelId="{8B4A9E69-33E4-4F65-99E9-DD1D7968ED25}" type="presOf" srcId="{923B3632-12D3-45BC-BD7A-66108CE0B85B}" destId="{76082D97-E2D5-4DD0-882F-1908CF8FC621}" srcOrd="0" destOrd="0" presId="urn:microsoft.com/office/officeart/2018/2/layout/IconVerticalSolidList"/>
    <dgm:cxn modelId="{3E676497-A7FB-4C57-AC0C-2E8E5459F123}" type="presOf" srcId="{F0B4A30C-9736-4919-AC91-DFF1513A7201}" destId="{648EE4DE-2FFB-42EB-BE3D-0EE1D7CCEE40}" srcOrd="0" destOrd="0" presId="urn:microsoft.com/office/officeart/2018/2/layout/IconVerticalSolidList"/>
    <dgm:cxn modelId="{C9CB7F9C-E65E-49AC-89B6-7531F17E5763}" type="presOf" srcId="{6807BCB4-80FA-4EDD-AE0B-F326FFE51A80}" destId="{C2494BFE-2FA3-4DB6-BEEE-D9100048E004}" srcOrd="0" destOrd="0" presId="urn:microsoft.com/office/officeart/2018/2/layout/IconVerticalSolidList"/>
    <dgm:cxn modelId="{EC4488B6-DD42-44D0-A58B-D70A7E515F23}" type="presOf" srcId="{2551429D-4B50-45F3-91D4-CBDCA055DAF1}" destId="{AEAF2546-F720-4955-A17D-302C77D18146}" srcOrd="0" destOrd="0" presId="urn:microsoft.com/office/officeart/2018/2/layout/IconVerticalSolidList"/>
    <dgm:cxn modelId="{681078C7-833A-45F7-9A76-6EAE9F328353}" srcId="{C50A2908-BE56-43F0-9AA7-30D437C1C96E}" destId="{2551429D-4B50-45F3-91D4-CBDCA055DAF1}" srcOrd="1" destOrd="0" parTransId="{C56C10CC-DBE9-4FEE-8631-637A1A6E056E}" sibTransId="{1414ED9F-2CF3-42D3-AC0F-89999DD49EB3}"/>
    <dgm:cxn modelId="{8833A5CC-B1C0-49FE-8F6E-9A5255ED0E5B}" type="presOf" srcId="{C50A2908-BE56-43F0-9AA7-30D437C1C96E}" destId="{048E2348-3010-479E-BC62-7E90CB290E5B}" srcOrd="0" destOrd="0" presId="urn:microsoft.com/office/officeart/2018/2/layout/IconVerticalSolidList"/>
    <dgm:cxn modelId="{A8CB56D3-B12E-4ED6-A716-356423139BE8}" type="presOf" srcId="{EA47C87C-EF91-43BB-AE25-D1497F7166F2}" destId="{F5C20949-AE20-44D5-B81D-B5D3138FEEE5}" srcOrd="0" destOrd="0" presId="urn:microsoft.com/office/officeart/2018/2/layout/IconVerticalSolidList"/>
    <dgm:cxn modelId="{C12BB0D4-2DC8-45E6-82A2-591262693851}" srcId="{C50A2908-BE56-43F0-9AA7-30D437C1C96E}" destId="{6807BCB4-80FA-4EDD-AE0B-F326FFE51A80}" srcOrd="0" destOrd="0" parTransId="{032E0227-6AA1-42BD-81F5-F520BF27F336}" sibTransId="{0BAE9DFE-6CA7-4A3A-B23F-DC4B0C48156D}"/>
    <dgm:cxn modelId="{C9C4E4D7-8DF8-482E-9EA0-2F75FDB06888}" srcId="{C50A2908-BE56-43F0-9AA7-30D437C1C96E}" destId="{F0B4A30C-9736-4919-AC91-DFF1513A7201}" srcOrd="2" destOrd="0" parTransId="{D0ED4710-0B97-4900-992A-1C1421A860AD}" sibTransId="{3D5C6EAB-983F-4A34-B6D3-12F412D1A723}"/>
    <dgm:cxn modelId="{7B7E34CE-F943-44B1-8965-395347E99A9B}" type="presParOf" srcId="{048E2348-3010-479E-BC62-7E90CB290E5B}" destId="{D74FD57E-72BF-46B5-BEA8-6541CE6AC311}" srcOrd="0" destOrd="0" presId="urn:microsoft.com/office/officeart/2018/2/layout/IconVerticalSolidList"/>
    <dgm:cxn modelId="{AB3C0AD5-CFF3-4CE3-A825-ED99438E84FB}" type="presParOf" srcId="{D74FD57E-72BF-46B5-BEA8-6541CE6AC311}" destId="{B8B46EB5-5D38-4EA1-B4B9-6B52E9D5C93C}" srcOrd="0" destOrd="0" presId="urn:microsoft.com/office/officeart/2018/2/layout/IconVerticalSolidList"/>
    <dgm:cxn modelId="{5F8C3EF1-1FA1-4E67-9F1C-90EEE29324C3}" type="presParOf" srcId="{D74FD57E-72BF-46B5-BEA8-6541CE6AC311}" destId="{97D14381-EFE2-43B2-BEB2-B36D9541CEA7}" srcOrd="1" destOrd="0" presId="urn:microsoft.com/office/officeart/2018/2/layout/IconVerticalSolidList"/>
    <dgm:cxn modelId="{C158F683-959F-457A-A573-A789334AEA04}" type="presParOf" srcId="{D74FD57E-72BF-46B5-BEA8-6541CE6AC311}" destId="{C89F97E5-6B3C-4074-9CE0-2F041E13B4D8}" srcOrd="2" destOrd="0" presId="urn:microsoft.com/office/officeart/2018/2/layout/IconVerticalSolidList"/>
    <dgm:cxn modelId="{9A045438-A1BF-4648-8488-C64217668820}" type="presParOf" srcId="{D74FD57E-72BF-46B5-BEA8-6541CE6AC311}" destId="{C2494BFE-2FA3-4DB6-BEEE-D9100048E004}" srcOrd="3" destOrd="0" presId="urn:microsoft.com/office/officeart/2018/2/layout/IconVerticalSolidList"/>
    <dgm:cxn modelId="{698E4C95-FEF6-4A4F-BBE4-EF6CB4E57DBB}" type="presParOf" srcId="{048E2348-3010-479E-BC62-7E90CB290E5B}" destId="{7C05F79E-C154-4DDD-ACDD-61692821FB58}" srcOrd="1" destOrd="0" presId="urn:microsoft.com/office/officeart/2018/2/layout/IconVerticalSolidList"/>
    <dgm:cxn modelId="{BF5DB107-C669-4A38-B836-84CF8FC844AD}" type="presParOf" srcId="{048E2348-3010-479E-BC62-7E90CB290E5B}" destId="{EC08AE57-A494-41C5-9614-A357E7ADD237}" srcOrd="2" destOrd="0" presId="urn:microsoft.com/office/officeart/2018/2/layout/IconVerticalSolidList"/>
    <dgm:cxn modelId="{DB9A8691-E7E8-4203-8C1D-C8F9AE9080F5}" type="presParOf" srcId="{EC08AE57-A494-41C5-9614-A357E7ADD237}" destId="{3C9B63FA-7562-42CF-B09A-2331AF27CD77}" srcOrd="0" destOrd="0" presId="urn:microsoft.com/office/officeart/2018/2/layout/IconVerticalSolidList"/>
    <dgm:cxn modelId="{DDEF3553-5EBD-4842-9026-A1995E033A20}" type="presParOf" srcId="{EC08AE57-A494-41C5-9614-A357E7ADD237}" destId="{BEAFD02A-6111-493F-9311-1F89E1649A5D}" srcOrd="1" destOrd="0" presId="urn:microsoft.com/office/officeart/2018/2/layout/IconVerticalSolidList"/>
    <dgm:cxn modelId="{3B126863-9C20-452C-906A-66C02AE02AAA}" type="presParOf" srcId="{EC08AE57-A494-41C5-9614-A357E7ADD237}" destId="{A467215C-4E79-421C-88CB-69464DB6A0BC}" srcOrd="2" destOrd="0" presId="urn:microsoft.com/office/officeart/2018/2/layout/IconVerticalSolidList"/>
    <dgm:cxn modelId="{9F34F077-8615-45A3-A480-E6AB35DE9D96}" type="presParOf" srcId="{EC08AE57-A494-41C5-9614-A357E7ADD237}" destId="{AEAF2546-F720-4955-A17D-302C77D18146}" srcOrd="3" destOrd="0" presId="urn:microsoft.com/office/officeart/2018/2/layout/IconVerticalSolidList"/>
    <dgm:cxn modelId="{161AF396-B503-4521-A3B7-1E4024CC01A1}" type="presParOf" srcId="{048E2348-3010-479E-BC62-7E90CB290E5B}" destId="{C1B3B98F-C8D6-4EBD-8132-379EE0DAB5A5}" srcOrd="3" destOrd="0" presId="urn:microsoft.com/office/officeart/2018/2/layout/IconVerticalSolidList"/>
    <dgm:cxn modelId="{1513D271-F25D-43E9-B1A4-97A9B48FD290}" type="presParOf" srcId="{048E2348-3010-479E-BC62-7E90CB290E5B}" destId="{F1949BA6-9E82-4499-B270-C9BE91325CF4}" srcOrd="4" destOrd="0" presId="urn:microsoft.com/office/officeart/2018/2/layout/IconVerticalSolidList"/>
    <dgm:cxn modelId="{EFC059C8-351F-4C87-A0D1-D99414DFDB0F}" type="presParOf" srcId="{F1949BA6-9E82-4499-B270-C9BE91325CF4}" destId="{8758E8D1-E7FA-452D-882F-45C2F9AB34B5}" srcOrd="0" destOrd="0" presId="urn:microsoft.com/office/officeart/2018/2/layout/IconVerticalSolidList"/>
    <dgm:cxn modelId="{B325CF3C-63A8-484F-89FB-67863B43F371}" type="presParOf" srcId="{F1949BA6-9E82-4499-B270-C9BE91325CF4}" destId="{9E779A37-6E26-4F3A-A457-8B66264F1346}" srcOrd="1" destOrd="0" presId="urn:microsoft.com/office/officeart/2018/2/layout/IconVerticalSolidList"/>
    <dgm:cxn modelId="{FFCEE3D0-4641-4DDC-8D18-5B4A35FA207D}" type="presParOf" srcId="{F1949BA6-9E82-4499-B270-C9BE91325CF4}" destId="{5D5AB964-E0F6-44F0-BD18-690470C27872}" srcOrd="2" destOrd="0" presId="urn:microsoft.com/office/officeart/2018/2/layout/IconVerticalSolidList"/>
    <dgm:cxn modelId="{75AA134E-268A-4B3E-AB2A-D887CFF5C19D}" type="presParOf" srcId="{F1949BA6-9E82-4499-B270-C9BE91325CF4}" destId="{648EE4DE-2FFB-42EB-BE3D-0EE1D7CCEE40}" srcOrd="3" destOrd="0" presId="urn:microsoft.com/office/officeart/2018/2/layout/IconVerticalSolidList"/>
    <dgm:cxn modelId="{E403CE6E-3C5F-44EC-B476-477A3DE683DA}" type="presParOf" srcId="{048E2348-3010-479E-BC62-7E90CB290E5B}" destId="{7EB42254-6651-4D2F-AFAD-796BB87356AE}" srcOrd="5" destOrd="0" presId="urn:microsoft.com/office/officeart/2018/2/layout/IconVerticalSolidList"/>
    <dgm:cxn modelId="{31CAF551-952A-4394-936E-FA13CC61865D}" type="presParOf" srcId="{048E2348-3010-479E-BC62-7E90CB290E5B}" destId="{B1CD1E1A-6060-440D-BA0A-0F53A9D6A531}" srcOrd="6" destOrd="0" presId="urn:microsoft.com/office/officeart/2018/2/layout/IconVerticalSolidList"/>
    <dgm:cxn modelId="{FDC2178A-BACE-4C64-8937-6DCE0B15C8C4}" type="presParOf" srcId="{B1CD1E1A-6060-440D-BA0A-0F53A9D6A531}" destId="{84DDE4CA-08F8-4C18-BF0F-412269B45D92}" srcOrd="0" destOrd="0" presId="urn:microsoft.com/office/officeart/2018/2/layout/IconVerticalSolidList"/>
    <dgm:cxn modelId="{F66EB98E-1101-4939-99D9-39AB6A9F8AA9}" type="presParOf" srcId="{B1CD1E1A-6060-440D-BA0A-0F53A9D6A531}" destId="{2B8D2F9F-0A8D-468D-AA44-B843975E8E8C}" srcOrd="1" destOrd="0" presId="urn:microsoft.com/office/officeart/2018/2/layout/IconVerticalSolidList"/>
    <dgm:cxn modelId="{D86DF444-48A4-459B-B02A-F1968A10F7B1}" type="presParOf" srcId="{B1CD1E1A-6060-440D-BA0A-0F53A9D6A531}" destId="{16168783-59EE-4114-ACA8-23B758E2C2D2}" srcOrd="2" destOrd="0" presId="urn:microsoft.com/office/officeart/2018/2/layout/IconVerticalSolidList"/>
    <dgm:cxn modelId="{4F1D8F74-ED8F-405E-947A-98DAF82311AE}" type="presParOf" srcId="{B1CD1E1A-6060-440D-BA0A-0F53A9D6A531}" destId="{76082D97-E2D5-4DD0-882F-1908CF8FC621}" srcOrd="3" destOrd="0" presId="urn:microsoft.com/office/officeart/2018/2/layout/IconVerticalSolidList"/>
    <dgm:cxn modelId="{349CC4BF-C8E4-4170-8ABD-89D86E6F30CD}" type="presParOf" srcId="{048E2348-3010-479E-BC62-7E90CB290E5B}" destId="{36BF58C6-FE56-4030-8F1F-E521B40D26F8}" srcOrd="7" destOrd="0" presId="urn:microsoft.com/office/officeart/2018/2/layout/IconVerticalSolidList"/>
    <dgm:cxn modelId="{52F74A30-BE7D-4482-AADC-D0897425307F}" type="presParOf" srcId="{048E2348-3010-479E-BC62-7E90CB290E5B}" destId="{BEE7B9A7-4C46-4D43-A73D-B4C2CB284044}" srcOrd="8" destOrd="0" presId="urn:microsoft.com/office/officeart/2018/2/layout/IconVerticalSolidList"/>
    <dgm:cxn modelId="{7A414E66-0B0B-40C5-8401-A2B3CF688338}" type="presParOf" srcId="{BEE7B9A7-4C46-4D43-A73D-B4C2CB284044}" destId="{6896193C-F79B-44FB-BD44-9C1CE5507770}" srcOrd="0" destOrd="0" presId="urn:microsoft.com/office/officeart/2018/2/layout/IconVerticalSolidList"/>
    <dgm:cxn modelId="{1D3908E0-86AD-40EC-B527-8B10D5B8036A}" type="presParOf" srcId="{BEE7B9A7-4C46-4D43-A73D-B4C2CB284044}" destId="{4C43246A-1854-4DC7-9CB6-EEB1B5EB21FD}" srcOrd="1" destOrd="0" presId="urn:microsoft.com/office/officeart/2018/2/layout/IconVerticalSolidList"/>
    <dgm:cxn modelId="{FEA846F4-CE90-4302-A818-806009262F73}" type="presParOf" srcId="{BEE7B9A7-4C46-4D43-A73D-B4C2CB284044}" destId="{33547B0F-5366-477A-8C6F-56FB4A046CFD}" srcOrd="2" destOrd="0" presId="urn:microsoft.com/office/officeart/2018/2/layout/IconVerticalSolidList"/>
    <dgm:cxn modelId="{18833377-8331-4304-92CE-40A0153889D9}" type="presParOf" srcId="{BEE7B9A7-4C46-4D43-A73D-B4C2CB284044}" destId="{F5C20949-AE20-44D5-B81D-B5D3138FEE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9ADBF-A742-4FDD-BCA1-F8C1BE3443EE}">
      <dsp:nvSpPr>
        <dsp:cNvPr id="0" name=""/>
        <dsp:cNvSpPr/>
      </dsp:nvSpPr>
      <dsp:spPr>
        <a:xfrm>
          <a:off x="0" y="2942713"/>
          <a:ext cx="4885203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34DE8-EF33-4210-A27D-F345466F3537}">
      <dsp:nvSpPr>
        <dsp:cNvPr id="0" name=""/>
        <dsp:cNvSpPr/>
      </dsp:nvSpPr>
      <dsp:spPr>
        <a:xfrm>
          <a:off x="146556" y="1824482"/>
          <a:ext cx="2149489" cy="7062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2013–2014</a:t>
          </a:r>
        </a:p>
      </dsp:txBody>
      <dsp:txXfrm>
        <a:off x="146556" y="1824482"/>
        <a:ext cx="2149489" cy="706251"/>
      </dsp:txXfrm>
    </dsp:sp>
    <dsp:sp modelId="{29412BB9-E24B-478E-AB0A-F53B61295F8E}">
      <dsp:nvSpPr>
        <dsp:cNvPr id="0" name=""/>
        <dsp:cNvSpPr/>
      </dsp:nvSpPr>
      <dsp:spPr>
        <a:xfrm>
          <a:off x="146556" y="779395"/>
          <a:ext cx="2149489" cy="104508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Credits for College (Newport-Mesa Unified)</a:t>
          </a:r>
        </a:p>
      </dsp:txBody>
      <dsp:txXfrm>
        <a:off x="146556" y="779395"/>
        <a:ext cx="2149489" cy="1045086"/>
      </dsp:txXfrm>
    </dsp:sp>
    <dsp:sp modelId="{57742034-1DC3-4290-9DED-6146D376BF9E}">
      <dsp:nvSpPr>
        <dsp:cNvPr id="0" name=""/>
        <dsp:cNvSpPr/>
      </dsp:nvSpPr>
      <dsp:spPr>
        <a:xfrm>
          <a:off x="1221300" y="2530733"/>
          <a:ext cx="0" cy="411979"/>
        </a:xfrm>
        <a:prstGeom prst="line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4B775-0F8B-48E8-AFD8-2AD6A13B04C1}">
      <dsp:nvSpPr>
        <dsp:cNvPr id="0" name=""/>
        <dsp:cNvSpPr/>
      </dsp:nvSpPr>
      <dsp:spPr>
        <a:xfrm>
          <a:off x="1367856" y="3354692"/>
          <a:ext cx="2149489" cy="706251"/>
        </a:xfrm>
        <a:prstGeom prst="rect">
          <a:avLst/>
        </a:prstGeom>
        <a:solidFill>
          <a:schemeClr val="accent2">
            <a:hueOff val="-723100"/>
            <a:satOff val="-4962"/>
            <a:lumOff val="2549"/>
            <a:alphaOff val="0"/>
          </a:schemeClr>
        </a:solidFill>
        <a:ln w="12700" cap="flat" cmpd="sng" algn="ctr">
          <a:solidFill>
            <a:schemeClr val="accent2">
              <a:hueOff val="-723100"/>
              <a:satOff val="-4962"/>
              <a:lumOff val="2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2016–2017</a:t>
          </a:r>
        </a:p>
      </dsp:txBody>
      <dsp:txXfrm>
        <a:off x="1367856" y="3354692"/>
        <a:ext cx="2149489" cy="706251"/>
      </dsp:txXfrm>
    </dsp:sp>
    <dsp:sp modelId="{8AA7FD1E-2D2B-488E-A380-7CC094EBDFAF}">
      <dsp:nvSpPr>
        <dsp:cNvPr id="0" name=""/>
        <dsp:cNvSpPr/>
      </dsp:nvSpPr>
      <dsp:spPr>
        <a:xfrm>
          <a:off x="1367856" y="4060943"/>
          <a:ext cx="2149489" cy="1045086"/>
        </a:xfrm>
        <a:prstGeom prst="rect">
          <a:avLst/>
        </a:prstGeom>
        <a:solidFill>
          <a:schemeClr val="accent2">
            <a:tint val="40000"/>
            <a:alpha val="90000"/>
            <a:hueOff val="-878705"/>
            <a:satOff val="-3312"/>
            <a:lumOff val="36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78705"/>
              <a:satOff val="-3312"/>
              <a:lumOff val="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Early College High School (Newport-Mesa Unified)</a:t>
          </a:r>
        </a:p>
      </dsp:txBody>
      <dsp:txXfrm>
        <a:off x="1367856" y="4060943"/>
        <a:ext cx="2149489" cy="1045086"/>
      </dsp:txXfrm>
    </dsp:sp>
    <dsp:sp modelId="{02190A60-A1FD-4F47-BB53-8DF5370CAD61}">
      <dsp:nvSpPr>
        <dsp:cNvPr id="0" name=""/>
        <dsp:cNvSpPr/>
      </dsp:nvSpPr>
      <dsp:spPr>
        <a:xfrm>
          <a:off x="2442601" y="2942712"/>
          <a:ext cx="0" cy="411979"/>
        </a:xfrm>
        <a:prstGeom prst="line">
          <a:avLst/>
        </a:prstGeom>
        <a:noFill/>
        <a:ln w="6350" cap="flat" cmpd="sng" algn="ctr">
          <a:solidFill>
            <a:schemeClr val="accent2">
              <a:hueOff val="-723100"/>
              <a:satOff val="-4962"/>
              <a:lumOff val="254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DFDAD-3CAF-4402-B37D-707CDFAD34DC}">
      <dsp:nvSpPr>
        <dsp:cNvPr id="0" name=""/>
        <dsp:cNvSpPr/>
      </dsp:nvSpPr>
      <dsp:spPr>
        <a:xfrm rot="2700000">
          <a:off x="1175522" y="2896935"/>
          <a:ext cx="91555" cy="915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5914B-FA89-40CB-B190-BF083A9834C6}">
      <dsp:nvSpPr>
        <dsp:cNvPr id="0" name=""/>
        <dsp:cNvSpPr/>
      </dsp:nvSpPr>
      <dsp:spPr>
        <a:xfrm rot="2700000">
          <a:off x="2396823" y="2896935"/>
          <a:ext cx="91555" cy="91555"/>
        </a:xfrm>
        <a:prstGeom prst="rect">
          <a:avLst/>
        </a:prstGeom>
        <a:solidFill>
          <a:schemeClr val="accent2">
            <a:hueOff val="-723100"/>
            <a:satOff val="-4962"/>
            <a:lumOff val="2549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4C724-E1C3-42A9-9490-FD62C89F71B0}">
      <dsp:nvSpPr>
        <dsp:cNvPr id="0" name=""/>
        <dsp:cNvSpPr/>
      </dsp:nvSpPr>
      <dsp:spPr>
        <a:xfrm>
          <a:off x="2589157" y="1824482"/>
          <a:ext cx="2149489" cy="706251"/>
        </a:xfrm>
        <a:prstGeom prst="rect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2018–2019</a:t>
          </a:r>
        </a:p>
      </dsp:txBody>
      <dsp:txXfrm>
        <a:off x="2589157" y="1824482"/>
        <a:ext cx="2149489" cy="706251"/>
      </dsp:txXfrm>
    </dsp:sp>
    <dsp:sp modelId="{8AA1A2C6-84EC-4CFC-A6A8-EC105AE2F4EA}">
      <dsp:nvSpPr>
        <dsp:cNvPr id="0" name=""/>
        <dsp:cNvSpPr/>
      </dsp:nvSpPr>
      <dsp:spPr>
        <a:xfrm>
          <a:off x="2589157" y="312442"/>
          <a:ext cx="2149489" cy="1512039"/>
        </a:xfrm>
        <a:prstGeom prst="rect">
          <a:avLst/>
        </a:prstGeom>
        <a:solidFill>
          <a:schemeClr val="accent2">
            <a:tint val="40000"/>
            <a:alpha val="90000"/>
            <a:hueOff val="-1757410"/>
            <a:satOff val="-6624"/>
            <a:lumOff val="7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57410"/>
              <a:satOff val="-6624"/>
              <a:lumOff val="7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College &amp; Career Access Pathways Partnership (Garden Grove Unified School District)</a:t>
          </a:r>
        </a:p>
      </dsp:txBody>
      <dsp:txXfrm>
        <a:off x="2589157" y="312442"/>
        <a:ext cx="2149489" cy="1512039"/>
      </dsp:txXfrm>
    </dsp:sp>
    <dsp:sp modelId="{276771E5-2868-4500-A8C0-207C1655CC15}">
      <dsp:nvSpPr>
        <dsp:cNvPr id="0" name=""/>
        <dsp:cNvSpPr/>
      </dsp:nvSpPr>
      <dsp:spPr>
        <a:xfrm>
          <a:off x="3663902" y="2530733"/>
          <a:ext cx="0" cy="411979"/>
        </a:xfrm>
        <a:prstGeom prst="line">
          <a:avLst/>
        </a:prstGeom>
        <a:noFill/>
        <a:ln w="6350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6460C-DEF1-4DF4-B17C-83E9C15B892A}">
      <dsp:nvSpPr>
        <dsp:cNvPr id="0" name=""/>
        <dsp:cNvSpPr/>
      </dsp:nvSpPr>
      <dsp:spPr>
        <a:xfrm rot="2700000">
          <a:off x="3618124" y="2896935"/>
          <a:ext cx="91555" cy="91555"/>
        </a:xfrm>
        <a:prstGeom prst="rect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46EB5-5D38-4EA1-B4B9-6B52E9D5C93C}">
      <dsp:nvSpPr>
        <dsp:cNvPr id="0" name=""/>
        <dsp:cNvSpPr/>
      </dsp:nvSpPr>
      <dsp:spPr>
        <a:xfrm>
          <a:off x="0" y="4597"/>
          <a:ext cx="48852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14381-EFE2-43B2-BEB2-B36D9541CEA7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94BFE-2FA3-4DB6-BEEE-D9100048E004}">
      <dsp:nvSpPr>
        <dsp:cNvPr id="0" name=""/>
        <dsp:cNvSpPr/>
      </dsp:nvSpPr>
      <dsp:spPr>
        <a:xfrm>
          <a:off x="1131174" y="4597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 panose="020B0502020104020203" pitchFamily="34" charset="0"/>
            </a:rPr>
            <a:t>Complete subject requirements for high school graduation and university admission eligibility</a:t>
          </a:r>
        </a:p>
      </dsp:txBody>
      <dsp:txXfrm>
        <a:off x="1131174" y="4597"/>
        <a:ext cx="3754028" cy="979371"/>
      </dsp:txXfrm>
    </dsp:sp>
    <dsp:sp modelId="{3C9B63FA-7562-42CF-B09A-2331AF27CD77}">
      <dsp:nvSpPr>
        <dsp:cNvPr id="0" name=""/>
        <dsp:cNvSpPr/>
      </dsp:nvSpPr>
      <dsp:spPr>
        <a:xfrm>
          <a:off x="0" y="1228812"/>
          <a:ext cx="48852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FD02A-6111-493F-9311-1F89E1649A5D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F2546-F720-4955-A17D-302C77D18146}">
      <dsp:nvSpPr>
        <dsp:cNvPr id="0" name=""/>
        <dsp:cNvSpPr/>
      </dsp:nvSpPr>
      <dsp:spPr>
        <a:xfrm>
          <a:off x="1131174" y="1228812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 panose="020B0502020104020203" pitchFamily="34" charset="0"/>
            </a:rPr>
            <a:t>Pursue advanced academic opportunities</a:t>
          </a:r>
        </a:p>
      </dsp:txBody>
      <dsp:txXfrm>
        <a:off x="1131174" y="1228812"/>
        <a:ext cx="3754028" cy="979371"/>
      </dsp:txXfrm>
    </dsp:sp>
    <dsp:sp modelId="{8758E8D1-E7FA-452D-882F-45C2F9AB34B5}">
      <dsp:nvSpPr>
        <dsp:cNvPr id="0" name=""/>
        <dsp:cNvSpPr/>
      </dsp:nvSpPr>
      <dsp:spPr>
        <a:xfrm>
          <a:off x="0" y="2453027"/>
          <a:ext cx="48852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79A37-6E26-4F3A-A457-8B66264F1346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EE4DE-2FFB-42EB-BE3D-0EE1D7CCEE40}">
      <dsp:nvSpPr>
        <dsp:cNvPr id="0" name=""/>
        <dsp:cNvSpPr/>
      </dsp:nvSpPr>
      <dsp:spPr>
        <a:xfrm>
          <a:off x="1131174" y="2453027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 panose="020B0502020104020203" pitchFamily="34" charset="0"/>
            </a:rPr>
            <a:t>Save time and money with tuition-free college classes</a:t>
          </a:r>
        </a:p>
      </dsp:txBody>
      <dsp:txXfrm>
        <a:off x="1131174" y="2453027"/>
        <a:ext cx="3754028" cy="979371"/>
      </dsp:txXfrm>
    </dsp:sp>
    <dsp:sp modelId="{84DDE4CA-08F8-4C18-BF0F-412269B45D92}">
      <dsp:nvSpPr>
        <dsp:cNvPr id="0" name=""/>
        <dsp:cNvSpPr/>
      </dsp:nvSpPr>
      <dsp:spPr>
        <a:xfrm>
          <a:off x="0" y="3677241"/>
          <a:ext cx="48852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D2F9F-0A8D-468D-AA44-B843975E8E8C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82D97-E2D5-4DD0-882F-1908CF8FC621}">
      <dsp:nvSpPr>
        <dsp:cNvPr id="0" name=""/>
        <dsp:cNvSpPr/>
      </dsp:nvSpPr>
      <dsp:spPr>
        <a:xfrm>
          <a:off x="1131174" y="3677241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 panose="020B0502020104020203" pitchFamily="34" charset="0"/>
            </a:rPr>
            <a:t>Develop college and career navigational ability </a:t>
          </a:r>
        </a:p>
      </dsp:txBody>
      <dsp:txXfrm>
        <a:off x="1131174" y="3677241"/>
        <a:ext cx="3754028" cy="979371"/>
      </dsp:txXfrm>
    </dsp:sp>
    <dsp:sp modelId="{6896193C-F79B-44FB-BD44-9C1CE5507770}">
      <dsp:nvSpPr>
        <dsp:cNvPr id="0" name=""/>
        <dsp:cNvSpPr/>
      </dsp:nvSpPr>
      <dsp:spPr>
        <a:xfrm>
          <a:off x="0" y="4901456"/>
          <a:ext cx="48852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3246A-1854-4DC7-9CB6-EEB1B5EB21FD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20949-AE20-44D5-B81D-B5D3138FEEE5}">
      <dsp:nvSpPr>
        <dsp:cNvPr id="0" name=""/>
        <dsp:cNvSpPr/>
      </dsp:nvSpPr>
      <dsp:spPr>
        <a:xfrm>
          <a:off x="1131174" y="4901456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 panose="020B0502020104020203" pitchFamily="34" charset="0"/>
            </a:rPr>
            <a:t>Early “pathing” on future college and career roadmaps</a:t>
          </a:r>
        </a:p>
      </dsp:txBody>
      <dsp:txXfrm>
        <a:off x="1131174" y="4901456"/>
        <a:ext cx="3754028" cy="97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D1F8F-4722-414F-B314-4D2261E84BC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D6E6-8CAC-433B-8213-DC0F4A5DB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4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3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0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8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7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4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8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8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1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8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C68F-455C-49E0-BDC5-0E071158153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29DA-AACC-483D-9E45-AC208558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0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300AC-421F-4631-B1B5-C93EB163A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2629" y="1783959"/>
            <a:ext cx="4114581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200" b="1" dirty="0">
                <a:solidFill>
                  <a:schemeClr val="bg1"/>
                </a:solidFill>
                <a:latin typeface="Gill Sans MT" panose="020B0502020104020203" pitchFamily="34" charset="0"/>
              </a:rPr>
              <a:t>COASTLINE DUAL ENROLLMENT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83024-84EF-490F-9947-C63E4198B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997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700" b="1" dirty="0">
                <a:solidFill>
                  <a:schemeClr val="bg1"/>
                </a:solidFill>
                <a:latin typeface="Gill Sans MT" panose="020B0502020104020203" pitchFamily="34" charset="0"/>
              </a:rPr>
              <a:t>Spring 2020 Update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8D24676-E43A-485A-A05C-613E54622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90" y="489204"/>
            <a:ext cx="3011373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1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" y="0"/>
            <a:ext cx="9143772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26" y="891540"/>
            <a:ext cx="8242174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0DA4D6-25FE-426E-B218-D5B86FE70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17238"/>
            <a:ext cx="7098848" cy="1184111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TRENDS &amp; TAKEAWAYS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10FC2-AA10-489A-AD9B-1AACE13B8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885" y="1704481"/>
            <a:ext cx="7591812" cy="4104136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Gill Sans MT" panose="020B0502020104020203" pitchFamily="34" charset="0"/>
              </a:rPr>
              <a:t>Dual enrollment is looked at by both colleges and high schools to offset softening enrollment numbers.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Partnerships increase access to college and career pathways at zero cost to the student.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HS students see a path to competitive careers and universities with dual enrollment.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Coastline can establish firm presence in community by expanding high school programs. Consider:</a:t>
            </a:r>
          </a:p>
          <a:p>
            <a:pPr lvl="1"/>
            <a:r>
              <a:rPr lang="en-US" sz="1700" dirty="0">
                <a:latin typeface="Gill Sans MT" panose="020B0502020104020203" pitchFamily="34" charset="0"/>
              </a:rPr>
              <a:t>Short certificates for HS students</a:t>
            </a:r>
          </a:p>
          <a:p>
            <a:pPr lvl="1"/>
            <a:r>
              <a:rPr lang="en-US" sz="1700" dirty="0">
                <a:latin typeface="Gill Sans MT" panose="020B0502020104020203" pitchFamily="34" charset="0"/>
              </a:rPr>
              <a:t>Curriculum alignment with HS partners to ensure seamless transition</a:t>
            </a:r>
          </a:p>
          <a:p>
            <a:pPr lvl="1"/>
            <a:r>
              <a:rPr lang="en-US" sz="1700" dirty="0">
                <a:latin typeface="Gill Sans MT" panose="020B0502020104020203" pitchFamily="34" charset="0"/>
              </a:rPr>
              <a:t>Progress monitoring for dual enrollees (especially at scale)</a:t>
            </a:r>
          </a:p>
          <a:p>
            <a:pPr lvl="1"/>
            <a:r>
              <a:rPr lang="en-US" sz="1700" dirty="0">
                <a:latin typeface="Gill Sans MT" panose="020B0502020104020203" pitchFamily="34" charset="0"/>
              </a:rPr>
              <a:t>Summer enrichment/preparation for college English and Math</a:t>
            </a:r>
            <a:endParaRPr lang="en-US" sz="21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8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6760941-EF99-4F61-A95D-3C3E7C08D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44D9B9FF-D6DA-4F69-B4A0-BA1550D65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63201" y="1756600"/>
            <a:ext cx="810244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A7DC0AF9-0747-4070-A6D7-DF3681B9E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57629" y="1357766"/>
            <a:ext cx="515815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74612EAD-0A8C-4C44-AFE1-3DF0669AC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59137" y="1135060"/>
            <a:ext cx="307028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C2D46295-4D0D-487B-8972-141A047FB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24043"/>
            <a:ext cx="3966646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2CCD7-717F-4903-9A40-55A5433F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" y="1357766"/>
            <a:ext cx="3742365" cy="35413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b="1" kern="1200" dirty="0">
                <a:solidFill>
                  <a:srgbClr val="FFFFFF"/>
                </a:solidFill>
                <a:latin typeface="Gill Sans MT" panose="020B0502020104020203" pitchFamily="34" charset="0"/>
              </a:rPr>
              <a:t>Donovan Bui</a:t>
            </a:r>
            <a:br>
              <a:rPr lang="en-US" sz="2600" b="1" kern="12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r>
              <a:rPr lang="en-US" sz="2600" b="1" kern="1200" dirty="0">
                <a:solidFill>
                  <a:srgbClr val="FFFFFF"/>
                </a:solidFill>
                <a:latin typeface="Gill Sans MT" panose="020B0502020104020203" pitchFamily="34" charset="0"/>
              </a:rPr>
              <a:t>Dual Enrollment Director</a:t>
            </a:r>
            <a:br>
              <a:rPr lang="en-US" sz="2600" b="1" kern="12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r>
              <a:rPr lang="en-US" sz="2600" b="1" kern="1200" dirty="0">
                <a:solidFill>
                  <a:srgbClr val="FFFFFF"/>
                </a:solidFill>
                <a:latin typeface="Gill Sans MT" panose="020B0502020104020203" pitchFamily="34" charset="0"/>
              </a:rPr>
              <a:t>dbui23@coastline.edu</a:t>
            </a:r>
          </a:p>
        </p:txBody>
      </p:sp>
      <p:pic>
        <p:nvPicPr>
          <p:cNvPr id="20" name="Graphic 19" descr="Group brainstorm">
            <a:extLst>
              <a:ext uri="{FF2B5EF4-FFF2-40B4-BE49-F238E27FC236}">
                <a16:creationId xmlns:a16="http://schemas.microsoft.com/office/drawing/2014/main" id="{181C7C9B-097D-49B6-BFB1-7911F9A1E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4571999" y="1685886"/>
            <a:ext cx="3973069" cy="397306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46C01-E117-4920-A4D8-B9A54CA5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646" y="6382512"/>
            <a:ext cx="506806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Coastline College, January 2020</a:t>
            </a:r>
          </a:p>
        </p:txBody>
      </p:sp>
    </p:spTree>
    <p:extLst>
      <p:ext uri="{BB962C8B-B14F-4D97-AF65-F5344CB8AC3E}">
        <p14:creationId xmlns:p14="http://schemas.microsoft.com/office/powerpoint/2010/main" val="30621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F039B1-560A-43B3-BDCC-EFE1AE58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  <a:latin typeface="Gill Sans MT" panose="020B0502020104020203" pitchFamily="34" charset="0"/>
              </a:rPr>
              <a:t>Local Partnerships</a:t>
            </a:r>
            <a:endParaRPr lang="en-US" sz="370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EDA84DA7-114A-4B9F-963E-5495839ADB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61074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16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8A8949-6AFB-40BD-A089-3ADD3595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  <a:latin typeface="Gill Sans MT" panose="020B0502020104020203" pitchFamily="34" charset="0"/>
              </a:rPr>
              <a:t>Dual Enrollment Goals from the Student’s Perspective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92030583-FEB0-4169-8AD3-36B34D369C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0895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62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899" y="918266"/>
            <a:ext cx="529596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409" y="643467"/>
            <a:ext cx="315230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25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8790" y="643467"/>
            <a:ext cx="8200127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1" name="Content Placeholder 3">
            <a:extLst>
              <a:ext uri="{FF2B5EF4-FFF2-40B4-BE49-F238E27FC236}">
                <a16:creationId xmlns:a16="http://schemas.microsoft.com/office/drawing/2014/main" id="{C99FC30F-AE35-441C-9AB7-996D97090A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218701"/>
              </p:ext>
            </p:extLst>
          </p:nvPr>
        </p:nvGraphicFramePr>
        <p:xfrm>
          <a:off x="947682" y="2000028"/>
          <a:ext cx="7248636" cy="3036128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542820">
                  <a:extLst>
                    <a:ext uri="{9D8B030D-6E8A-4147-A177-3AD203B41FA5}">
                      <a16:colId xmlns:a16="http://schemas.microsoft.com/office/drawing/2014/main" val="2987170503"/>
                    </a:ext>
                  </a:extLst>
                </a:gridCol>
                <a:gridCol w="1377289">
                  <a:extLst>
                    <a:ext uri="{9D8B030D-6E8A-4147-A177-3AD203B41FA5}">
                      <a16:colId xmlns:a16="http://schemas.microsoft.com/office/drawing/2014/main" val="3202500078"/>
                    </a:ext>
                  </a:extLst>
                </a:gridCol>
                <a:gridCol w="1793746">
                  <a:extLst>
                    <a:ext uri="{9D8B030D-6E8A-4147-A177-3AD203B41FA5}">
                      <a16:colId xmlns:a16="http://schemas.microsoft.com/office/drawing/2014/main" val="3080949210"/>
                    </a:ext>
                  </a:extLst>
                </a:gridCol>
                <a:gridCol w="1296311">
                  <a:extLst>
                    <a:ext uri="{9D8B030D-6E8A-4147-A177-3AD203B41FA5}">
                      <a16:colId xmlns:a16="http://schemas.microsoft.com/office/drawing/2014/main" val="193690614"/>
                    </a:ext>
                  </a:extLst>
                </a:gridCol>
                <a:gridCol w="1238470">
                  <a:extLst>
                    <a:ext uri="{9D8B030D-6E8A-4147-A177-3AD203B41FA5}">
                      <a16:colId xmlns:a16="http://schemas.microsoft.com/office/drawing/2014/main" val="3491867823"/>
                    </a:ext>
                  </a:extLst>
                </a:gridCol>
              </a:tblGrid>
              <a:tr h="8415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333166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Sections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Enrollments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Success Rates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Units Earned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792948"/>
                  </a:ext>
                </a:extLst>
              </a:tr>
              <a:tr h="5486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2016-17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333166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77.4%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195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04868"/>
                  </a:ext>
                </a:extLst>
              </a:tr>
              <a:tr h="5486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2017-18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333166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169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74.0%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375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020619"/>
                  </a:ext>
                </a:extLst>
              </a:tr>
              <a:tr h="5486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2018-19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333166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77.3%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348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76039"/>
                  </a:ext>
                </a:extLst>
              </a:tr>
              <a:tr h="5486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2019-20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333166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83.6%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459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110" marR="98225" marT="111055" marB="111055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16361"/>
                  </a:ext>
                </a:extLst>
              </a:tr>
            </a:tbl>
          </a:graphicData>
        </a:graphic>
      </p:graphicFrame>
      <p:sp>
        <p:nvSpPr>
          <p:cNvPr id="42" name="Title 1">
            <a:extLst>
              <a:ext uri="{FF2B5EF4-FFF2-40B4-BE49-F238E27FC236}">
                <a16:creationId xmlns:a16="http://schemas.microsoft.com/office/drawing/2014/main" id="{7A6BCBB0-1D6B-4370-A54B-69A60AB4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324" y="496282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en-US" sz="3000" b="1" dirty="0">
                <a:latin typeface="Gill Sans MT" panose="020B0502020104020203" pitchFamily="34" charset="0"/>
              </a:rPr>
              <a:t>Courses offered through a partnership (non-ECHS)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1A3402-5DFA-43E5-A8DA-91AD7233AD91}"/>
              </a:ext>
            </a:extLst>
          </p:cNvPr>
          <p:cNvSpPr txBox="1"/>
          <p:nvPr/>
        </p:nvSpPr>
        <p:spPr>
          <a:xfrm>
            <a:off x="2854020" y="5712233"/>
            <a:ext cx="5294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Gill Sans MT" panose="020B0502020104020203" pitchFamily="34" charset="0"/>
              </a:rPr>
              <a:t>*</a:t>
            </a:r>
            <a:r>
              <a:rPr lang="en-US" sz="1400" dirty="0">
                <a:latin typeface="Gill Sans MT" panose="020B0502020104020203" pitchFamily="34" charset="0"/>
              </a:rPr>
              <a:t> Data only from the 8 sections offered in Summer &amp; Fall 2019</a:t>
            </a:r>
          </a:p>
        </p:txBody>
      </p:sp>
    </p:spTree>
    <p:extLst>
      <p:ext uri="{BB962C8B-B14F-4D97-AF65-F5344CB8AC3E}">
        <p14:creationId xmlns:p14="http://schemas.microsoft.com/office/powerpoint/2010/main" val="116539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9A8C6B-DF9C-4B4B-9623-96C53813F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270" y="0"/>
            <a:ext cx="6403459" cy="6858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69740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" y="0"/>
            <a:ext cx="9143772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26" y="891540"/>
            <a:ext cx="8242174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D5F683-76EB-4657-853B-9D8E8CAF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88" y="1054121"/>
            <a:ext cx="7098848" cy="1184111"/>
          </a:xfrm>
        </p:spPr>
        <p:txBody>
          <a:bodyPr>
            <a:normAutofit/>
          </a:bodyPr>
          <a:lstStyle/>
          <a:p>
            <a:r>
              <a:rPr lang="en-US" sz="3700" b="1" dirty="0">
                <a:latin typeface="Gill Sans MT" panose="020B0502020104020203" pitchFamily="34" charset="0"/>
              </a:rPr>
              <a:t>EARLY COLLEGE HIGH SCHOOL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E10BD-38B7-4A08-ABA6-91F6F6227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399099"/>
            <a:ext cx="7338317" cy="3563551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Gill Sans MT" panose="020B0502020104020203" pitchFamily="34" charset="0"/>
              </a:rPr>
              <a:t>Public high school in the Newport-Mesa District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Classes at high school campus during regular day, taught by Coastline faculty (9 adjuncts and 3 full-time)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Average 220 total students per year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62% Hispanic/Latinx, 27% White, 8% Asian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67% Socioeconomically Disadvantaged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100% HS Graduation Rate</a:t>
            </a:r>
          </a:p>
          <a:p>
            <a:r>
              <a:rPr lang="en-US" sz="2100" dirty="0">
                <a:latin typeface="Gill Sans MT" panose="020B0502020104020203" pitchFamily="34" charset="0"/>
              </a:rPr>
              <a:t>Student typically completes 21 Coastline units by high school graduation</a:t>
            </a:r>
          </a:p>
        </p:txBody>
      </p:sp>
    </p:spTree>
    <p:extLst>
      <p:ext uri="{BB962C8B-B14F-4D97-AF65-F5344CB8AC3E}">
        <p14:creationId xmlns:p14="http://schemas.microsoft.com/office/powerpoint/2010/main" val="5503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CF0F3B2-234A-4A12-9F06-D95FAA718B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037" y="0"/>
            <a:ext cx="6255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899" y="918266"/>
            <a:ext cx="529596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409" y="643467"/>
            <a:ext cx="315230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8790" y="643467"/>
            <a:ext cx="8200127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AF7F0E0-D572-40EF-949A-233351FD03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354815"/>
              </p:ext>
            </p:extLst>
          </p:nvPr>
        </p:nvGraphicFramePr>
        <p:xfrm>
          <a:off x="490361" y="1280160"/>
          <a:ext cx="8200127" cy="4630566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964637">
                  <a:extLst>
                    <a:ext uri="{9D8B030D-6E8A-4147-A177-3AD203B41FA5}">
                      <a16:colId xmlns:a16="http://schemas.microsoft.com/office/drawing/2014/main" val="2568665645"/>
                    </a:ext>
                  </a:extLst>
                </a:gridCol>
                <a:gridCol w="1006741">
                  <a:extLst>
                    <a:ext uri="{9D8B030D-6E8A-4147-A177-3AD203B41FA5}">
                      <a16:colId xmlns:a16="http://schemas.microsoft.com/office/drawing/2014/main" val="3404586579"/>
                    </a:ext>
                  </a:extLst>
                </a:gridCol>
                <a:gridCol w="1348688">
                  <a:extLst>
                    <a:ext uri="{9D8B030D-6E8A-4147-A177-3AD203B41FA5}">
                      <a16:colId xmlns:a16="http://schemas.microsoft.com/office/drawing/2014/main" val="868807405"/>
                    </a:ext>
                  </a:extLst>
                </a:gridCol>
                <a:gridCol w="913408">
                  <a:extLst>
                    <a:ext uri="{9D8B030D-6E8A-4147-A177-3AD203B41FA5}">
                      <a16:colId xmlns:a16="http://schemas.microsoft.com/office/drawing/2014/main" val="2884488205"/>
                    </a:ext>
                  </a:extLst>
                </a:gridCol>
                <a:gridCol w="1027313">
                  <a:extLst>
                    <a:ext uri="{9D8B030D-6E8A-4147-A177-3AD203B41FA5}">
                      <a16:colId xmlns:a16="http://schemas.microsoft.com/office/drawing/2014/main" val="1126013552"/>
                    </a:ext>
                  </a:extLst>
                </a:gridCol>
                <a:gridCol w="1044941">
                  <a:extLst>
                    <a:ext uri="{9D8B030D-6E8A-4147-A177-3AD203B41FA5}">
                      <a16:colId xmlns:a16="http://schemas.microsoft.com/office/drawing/2014/main" val="89756338"/>
                    </a:ext>
                  </a:extLst>
                </a:gridCol>
                <a:gridCol w="882003">
                  <a:extLst>
                    <a:ext uri="{9D8B030D-6E8A-4147-A177-3AD203B41FA5}">
                      <a16:colId xmlns:a16="http://schemas.microsoft.com/office/drawing/2014/main" val="3861620416"/>
                    </a:ext>
                  </a:extLst>
                </a:gridCol>
                <a:gridCol w="1012396">
                  <a:extLst>
                    <a:ext uri="{9D8B030D-6E8A-4147-A177-3AD203B41FA5}">
                      <a16:colId xmlns:a16="http://schemas.microsoft.com/office/drawing/2014/main" val="2723281354"/>
                    </a:ext>
                  </a:extLst>
                </a:gridCol>
              </a:tblGrid>
              <a:tr h="804361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92690" marT="92690" marB="92690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Sections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92690" marT="92690" marB="926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Enrollment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92690" marT="92690" marB="9269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Class size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92690" marT="92690" marB="9269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Success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92690" marT="92690" marB="9269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Units Earned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92690" marT="92690" marB="9269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Full IGETC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92690" marT="92690" marB="9269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Partial IGETC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92690" marT="92690" marB="92690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900363"/>
                  </a:ext>
                </a:extLst>
              </a:tr>
              <a:tr h="765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2015-16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606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83.6%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1698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743825"/>
                  </a:ext>
                </a:extLst>
              </a:tr>
              <a:tr h="765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2016-17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598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89.4%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1743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179021"/>
                  </a:ext>
                </a:extLst>
              </a:tr>
              <a:tr h="765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2017-18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619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85.7%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1758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289501"/>
                  </a:ext>
                </a:extLst>
              </a:tr>
              <a:tr h="765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2018-19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572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86.7%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1638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643647"/>
                  </a:ext>
                </a:extLst>
              </a:tr>
              <a:tr h="765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54484" marR="80332" marT="80332" marB="803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541</a:t>
                      </a: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87.5%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592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</a:txBody>
                  <a:tcPr marL="154484" marR="80332" marT="80332" marB="80332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36959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BDBA1B-96F0-4118-8AF2-39CE29D57E85}"/>
              </a:ext>
            </a:extLst>
          </p:cNvPr>
          <p:cNvSpPr txBox="1"/>
          <p:nvPr/>
        </p:nvSpPr>
        <p:spPr>
          <a:xfrm>
            <a:off x="5310218" y="6177773"/>
            <a:ext cx="300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Gill Sans MT" panose="020B0502020104020203" pitchFamily="34" charset="0"/>
              </a:rPr>
              <a:t>* </a:t>
            </a:r>
            <a:r>
              <a:rPr lang="en-US" sz="1200" dirty="0">
                <a:latin typeface="Gill Sans MT" panose="020B0502020104020203" pitchFamily="34" charset="0"/>
              </a:rPr>
              <a:t>Fall 2019 data only</a:t>
            </a:r>
          </a:p>
          <a:p>
            <a:pPr algn="r"/>
            <a:r>
              <a:rPr lang="en-US" sz="1200" b="1" dirty="0">
                <a:latin typeface="Gill Sans MT" panose="020B0502020104020203" pitchFamily="34" charset="0"/>
              </a:rPr>
              <a:t>**</a:t>
            </a:r>
            <a:r>
              <a:rPr lang="en-US" sz="1200" dirty="0">
                <a:latin typeface="Gill Sans MT" panose="020B0502020104020203" pitchFamily="34" charset="0"/>
              </a:rPr>
              <a:t> End-of-year projection</a:t>
            </a:r>
          </a:p>
        </p:txBody>
      </p:sp>
    </p:spTree>
    <p:extLst>
      <p:ext uri="{BB962C8B-B14F-4D97-AF65-F5344CB8AC3E}">
        <p14:creationId xmlns:p14="http://schemas.microsoft.com/office/powerpoint/2010/main" val="219008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CADDE9-4279-4247-A568-96652D8AC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353" y="355962"/>
            <a:ext cx="7460894" cy="1344168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Gill Sans MT" panose="020B0502020104020203" pitchFamily="34" charset="0"/>
              </a:rPr>
              <a:t>SUCCESS IN IGETC COURSES (2015-16 to 2018-19)</a:t>
            </a:r>
            <a:endParaRPr lang="en-US" sz="35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39516E-298E-4053-959C-C609EE3BE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8EAB2F-FA03-4F78-A2BE-34F0084A6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665651"/>
              </p:ext>
            </p:extLst>
          </p:nvPr>
        </p:nvGraphicFramePr>
        <p:xfrm>
          <a:off x="766754" y="1617074"/>
          <a:ext cx="8063738" cy="507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5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F2DD22611E9478146C764DAA7C68F" ma:contentTypeVersion="4" ma:contentTypeDescription="Create a new document." ma:contentTypeScope="" ma:versionID="804f60040be040ab56fb6b52d15fc460">
  <xsd:schema xmlns:xsd="http://www.w3.org/2001/XMLSchema" xmlns:xs="http://www.w3.org/2001/XMLSchema" xmlns:p="http://schemas.microsoft.com/office/2006/metadata/properties" xmlns:ns2="0ceafc29-5815-44bb-8734-b9d7da2cb19a" targetNamespace="http://schemas.microsoft.com/office/2006/metadata/properties" ma:root="true" ma:fieldsID="8f321529d30182c3bb79fea16b18a917" ns2:_="">
    <xsd:import namespace="0ceafc29-5815-44bb-8734-b9d7da2cb1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afc29-5815-44bb-8734-b9d7da2cb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8A7604-65A3-4105-931A-E5F14F8E2543}"/>
</file>

<file path=customXml/itemProps2.xml><?xml version="1.0" encoding="utf-8"?>
<ds:datastoreItem xmlns:ds="http://schemas.openxmlformats.org/officeDocument/2006/customXml" ds:itemID="{4F13762E-3360-432E-BAD4-C881BEB3582D}"/>
</file>

<file path=customXml/itemProps3.xml><?xml version="1.0" encoding="utf-8"?>
<ds:datastoreItem xmlns:ds="http://schemas.openxmlformats.org/officeDocument/2006/customXml" ds:itemID="{6E21679B-ACCD-4A4B-AE1F-B524DDFB30C8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400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Office Theme</vt:lpstr>
      <vt:lpstr>COASTLINE DUAL ENROLLMENT PROGRAMS</vt:lpstr>
      <vt:lpstr>Local Partnerships</vt:lpstr>
      <vt:lpstr>Dual Enrollment Goals from the Student’s Perspective</vt:lpstr>
      <vt:lpstr>Courses offered through a partnership (non-ECHS)</vt:lpstr>
      <vt:lpstr>PowerPoint Presentation</vt:lpstr>
      <vt:lpstr>EARLY COLLEGE HIGH SCHOOL </vt:lpstr>
      <vt:lpstr>PowerPoint Presentation</vt:lpstr>
      <vt:lpstr>PowerPoint Presentation</vt:lpstr>
      <vt:lpstr>SUCCESS IN IGETC COURSES (2015-16 to 2018-19)</vt:lpstr>
      <vt:lpstr>TRENDS &amp; TAKEAWAYS </vt:lpstr>
      <vt:lpstr>Donovan Bui Dual Enrollment Director dbui23@coastline.edu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COASTLINE DUAL ENROLLMENT PROGRAMS</dc:title>
  <dc:creator>Bui, Donovan</dc:creator>
  <cp:lastModifiedBy>Yadira Lopez-Daly</cp:lastModifiedBy>
  <cp:revision>14</cp:revision>
  <dcterms:created xsi:type="dcterms:W3CDTF">2020-03-02T22:21:57Z</dcterms:created>
  <dcterms:modified xsi:type="dcterms:W3CDTF">2020-03-16T22:46:49Z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0x010100F52F2DD22611E9478146C764DAA7C68F</vt:lpwstr>
  </property>
</Properties>
</file>